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3"/>
  </p:notesMasterIdLst>
  <p:sldIdLst>
    <p:sldId id="256" r:id="rId5"/>
    <p:sldId id="257" r:id="rId6"/>
    <p:sldId id="261" r:id="rId7"/>
    <p:sldId id="270" r:id="rId8"/>
    <p:sldId id="271" r:id="rId9"/>
    <p:sldId id="266" r:id="rId10"/>
    <p:sldId id="259"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434"/>
    <a:srgbClr val="581823"/>
    <a:srgbClr val="3F1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5"/>
  </p:normalViewPr>
  <p:slideViewPr>
    <p:cSldViewPr snapToGrid="0">
      <p:cViewPr varScale="1">
        <p:scale>
          <a:sx n="61" d="100"/>
          <a:sy n="61" d="100"/>
        </p:scale>
        <p:origin x="12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4F73F-FD67-224A-8278-2FC72B385131}" type="datetimeFigureOut">
              <a:rPr lang="en-US" smtClean="0"/>
              <a:t>3/19/2019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B357F-90FC-E746-9A2F-4F8529C850A2}" type="slidenum">
              <a:rPr lang="en-US" smtClean="0"/>
              <a:t>‹#›</a:t>
            </a:fld>
            <a:endParaRPr lang="en-US"/>
          </a:p>
        </p:txBody>
      </p:sp>
    </p:spTree>
    <p:extLst>
      <p:ext uri="{BB962C8B-B14F-4D97-AF65-F5344CB8AC3E}">
        <p14:creationId xmlns:p14="http://schemas.microsoft.com/office/powerpoint/2010/main" val="103391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B357F-90FC-E746-9A2F-4F8529C850A2}" type="slidenum">
              <a:rPr lang="en-US" smtClean="0"/>
              <a:t>1</a:t>
            </a:fld>
            <a:endParaRPr lang="en-US"/>
          </a:p>
        </p:txBody>
      </p:sp>
    </p:spTree>
    <p:extLst>
      <p:ext uri="{BB962C8B-B14F-4D97-AF65-F5344CB8AC3E}">
        <p14:creationId xmlns:p14="http://schemas.microsoft.com/office/powerpoint/2010/main" val="2046550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88" name="Group 16"/>
          <p:cNvGrpSpPr>
            <a:grpSpLocks/>
          </p:cNvGrpSpPr>
          <p:nvPr/>
        </p:nvGrpSpPr>
        <p:grpSpPr bwMode="auto">
          <a:xfrm>
            <a:off x="34925" y="4876800"/>
            <a:ext cx="9074150" cy="19367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1">
                    <a:lumMod val="75000"/>
                  </a:schemeClr>
                </a:gs>
                <a:gs pos="100000">
                  <a:schemeClr val="bg1">
                    <a:lumMod val="8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91" name="Rectangle 19"/>
          <p:cNvSpPr>
            <a:spLocks noChangeArrowheads="1"/>
          </p:cNvSpPr>
          <p:nvPr/>
        </p:nvSpPr>
        <p:spPr bwMode="gray">
          <a:xfrm>
            <a:off x="34925" y="44451"/>
            <a:ext cx="9074150" cy="2089149"/>
          </a:xfrm>
          <a:prstGeom prst="rect">
            <a:avLst/>
          </a:prstGeom>
          <a:gradFill rotWithShape="0">
            <a:gsLst>
              <a:gs pos="0">
                <a:srgbClr val="872434"/>
              </a:gs>
              <a:gs pos="100000">
                <a:srgbClr val="581823"/>
              </a:gs>
            </a:gsLst>
            <a:lin ang="5400000" scaled="1"/>
          </a:gradFill>
          <a:ln>
            <a:noFill/>
          </a:ln>
          <a:effectLst/>
          <a:extLst/>
        </p:spPr>
        <p:txBody>
          <a:bodyPr wrap="none" anchor="ctr"/>
          <a:lstStyle/>
          <a:p>
            <a:endParaRPr lang="en-US"/>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 name="Rectangle 2"/>
          <p:cNvSpPr>
            <a:spLocks noGrp="1" noChangeArrowheads="1"/>
          </p:cNvSpPr>
          <p:nvPr>
            <p:ph type="ctrTitle"/>
          </p:nvPr>
        </p:nvSpPr>
        <p:spPr bwMode="ltGray">
          <a:xfrm>
            <a:off x="762000" y="1219200"/>
            <a:ext cx="7772400" cy="7620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b="1">
                <a:solidFill>
                  <a:schemeClr val="bg1"/>
                </a:solidFill>
                <a:latin typeface="Garamond" pitchFamily="18" charset="0"/>
              </a:defRPr>
            </a:lvl1pPr>
          </a:lstStyle>
          <a:p>
            <a:pPr lvl="0"/>
            <a:r>
              <a:rPr lang="en-US" noProof="0"/>
              <a:t>Click to edit Master title style</a:t>
            </a:r>
          </a:p>
        </p:txBody>
      </p:sp>
      <p:sp>
        <p:nvSpPr>
          <p:cNvPr id="3075" name="Rectangle 3"/>
          <p:cNvSpPr>
            <a:spLocks noGrp="1" noChangeArrowheads="1"/>
          </p:cNvSpPr>
          <p:nvPr>
            <p:ph type="subTitle" idx="1"/>
          </p:nvPr>
        </p:nvSpPr>
        <p:spPr>
          <a:xfrm>
            <a:off x="1371600" y="5105400"/>
            <a:ext cx="6400800" cy="533400"/>
          </a:xfrm>
        </p:spPr>
        <p:txBody>
          <a:bodyPr/>
          <a:lstStyle>
            <a:lvl1pPr marL="0" indent="0" algn="ctr">
              <a:buFontTx/>
              <a:buNone/>
              <a:defRPr sz="2800">
                <a:solidFill>
                  <a:schemeClr val="tx2"/>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371E7335-4DC1-4966-8B7A-618B067FAD60}" type="datetimeFigureOut">
              <a:rPr lang="en-US" smtClean="0"/>
              <a:t>3/19/2019</a:t>
            </a:fld>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84FE033D-DE7D-4B46-836F-4DC8B028E6C1}"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7106" y="433781"/>
            <a:ext cx="1889788" cy="68579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184862"/>
            <a:ext cx="8991600" cy="26157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62159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949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47800"/>
            <a:ext cx="6019800" cy="494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46382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629400" cy="868362"/>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949825"/>
          </a:xfrm>
        </p:spPr>
        <p:txBody>
          <a:bodyPr/>
          <a:lstStyle/>
          <a:p>
            <a:r>
              <a:rPr lang="en-US"/>
              <a:t>Click icon to add table</a:t>
            </a:r>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371E7335-4DC1-4966-8B7A-618B067FAD60}" type="datetimeFigureOut">
              <a:rPr lang="en-US" smtClean="0"/>
              <a:t>3/19/2019</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196870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74822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3045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46789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75804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255439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21026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32060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71E7335-4DC1-4966-8B7A-618B067FAD60}" type="datetimeFigureOut">
              <a:rPr lang="en-US" smtClean="0"/>
              <a:t>3/19/2019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FE033D-DE7D-4B46-836F-4DC8B028E6C1}" type="slidenum">
              <a:rPr lang="en-US" smtClean="0"/>
              <a:t>‹#›</a:t>
            </a:fld>
            <a:endParaRPr lang="en-US"/>
          </a:p>
        </p:txBody>
      </p:sp>
    </p:spTree>
    <p:extLst>
      <p:ext uri="{BB962C8B-B14F-4D97-AF65-F5344CB8AC3E}">
        <p14:creationId xmlns:p14="http://schemas.microsoft.com/office/powerpoint/2010/main" val="105905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bg1">
                    <a:lumMod val="95000"/>
                  </a:schemeClr>
                </a:gs>
                <a:gs pos="100000">
                  <a:schemeClr val="bg1">
                    <a:lumMod val="65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bg1">
                    <a:lumMod val="95000"/>
                  </a:schemeClr>
                </a:gs>
                <a:gs pos="100000">
                  <a:schemeClr val="bg1">
                    <a:lumMod val="50000"/>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bg1">
                    <a:lumMod val="85000"/>
                  </a:schemeClr>
                </a:gs>
                <a:gs pos="100000">
                  <a:schemeClr val="bg1">
                    <a:lumMod val="85000"/>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rgbClr val="872434"/>
              </a:gs>
              <a:gs pos="100000">
                <a:srgbClr val="581823"/>
              </a:gs>
            </a:gsLst>
            <a:lin ang="0" scaled="1"/>
          </a:gradFill>
          <a:ln>
            <a:noFill/>
          </a:ln>
          <a:effectLst/>
          <a:extLst/>
        </p:spPr>
        <p:txBody>
          <a:bodyPr wrap="none" anchor="ctr"/>
          <a:lstStyle/>
          <a:p>
            <a:endParaRPr lang="en-US"/>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gray">
          <a:xfrm>
            <a:off x="23622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872434"/>
                </a:solidFill>
              </a:defRPr>
            </a:lvl1pPr>
          </a:lstStyle>
          <a:p>
            <a:fld id="{371E7335-4DC1-4966-8B7A-618B067FAD60}" type="datetimeFigureOut">
              <a:rPr lang="en-US" smtClean="0"/>
              <a:pPr/>
              <a:t>3/19/2019</a:t>
            </a:fld>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872434"/>
                </a:solidFill>
              </a:defRPr>
            </a:lvl1pPr>
          </a:lstStyle>
          <a:p>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872434"/>
                </a:solidFill>
              </a:defRPr>
            </a:lvl1pPr>
          </a:lstStyle>
          <a:p>
            <a:fld id="{84FE033D-DE7D-4B46-836F-4DC8B028E6C1}" type="slidenum">
              <a:rPr lang="en-US" smtClean="0"/>
              <a:pPr/>
              <a:t>‹#›</a:t>
            </a:fld>
            <a:endParaRPr lang="en-US"/>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2087" y="457200"/>
            <a:ext cx="1536142" cy="55746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872434"/>
          </a:solidFill>
          <a:latin typeface="+mn-lt"/>
          <a:ea typeface="+mn-ea"/>
          <a:cs typeface="+mn-cs"/>
        </a:defRPr>
      </a:lvl1pPr>
      <a:lvl2pPr marL="742950" indent="-285750" algn="l" rtl="0" eaLnBrk="1" fontAlgn="base" hangingPunct="1">
        <a:spcBef>
          <a:spcPct val="20000"/>
        </a:spcBef>
        <a:spcAft>
          <a:spcPct val="0"/>
        </a:spcAft>
        <a:buChar char="–"/>
        <a:defRPr sz="2800">
          <a:solidFill>
            <a:srgbClr val="872434"/>
          </a:solidFill>
          <a:latin typeface="+mn-lt"/>
        </a:defRPr>
      </a:lvl2pPr>
      <a:lvl3pPr marL="1143000" indent="-228600" algn="l" rtl="0" eaLnBrk="1" fontAlgn="base" hangingPunct="1">
        <a:spcBef>
          <a:spcPct val="20000"/>
        </a:spcBef>
        <a:spcAft>
          <a:spcPct val="0"/>
        </a:spcAft>
        <a:buChar char="•"/>
        <a:defRPr sz="2400">
          <a:solidFill>
            <a:srgbClr val="872434"/>
          </a:solidFill>
          <a:latin typeface="+mn-lt"/>
        </a:defRPr>
      </a:lvl3pPr>
      <a:lvl4pPr marL="1600200" indent="-228600" algn="l" rtl="0" eaLnBrk="1" fontAlgn="base" hangingPunct="1">
        <a:spcBef>
          <a:spcPct val="20000"/>
        </a:spcBef>
        <a:spcAft>
          <a:spcPct val="0"/>
        </a:spcAft>
        <a:buChar char="–"/>
        <a:defRPr sz="2000">
          <a:solidFill>
            <a:srgbClr val="872434"/>
          </a:solidFill>
          <a:latin typeface="+mn-lt"/>
        </a:defRPr>
      </a:lvl4pPr>
      <a:lvl5pPr marL="2057400" indent="-228600" algn="l" rtl="0" eaLnBrk="1" fontAlgn="base" hangingPunct="1">
        <a:spcBef>
          <a:spcPct val="20000"/>
        </a:spcBef>
        <a:spcAft>
          <a:spcPct val="0"/>
        </a:spcAft>
        <a:buChar char="»"/>
        <a:defRPr sz="2000">
          <a:solidFill>
            <a:srgbClr val="872434"/>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41789" y="5123380"/>
            <a:ext cx="8092611" cy="630148"/>
          </a:xfrm>
        </p:spPr>
        <p:txBody>
          <a:bodyPr/>
          <a:lstStyle/>
          <a:p>
            <a:r>
              <a:rPr lang="en-US" b="1" dirty="0">
                <a:solidFill>
                  <a:schemeClr val="tx2">
                    <a:lumMod val="85000"/>
                    <a:lumOff val="15000"/>
                  </a:schemeClr>
                </a:solidFill>
                <a:latin typeface="Avenir Roman" panose="02000503020000020003" pitchFamily="2" charset="0"/>
              </a:rPr>
              <a:t>Unlocking Student Potential: </a:t>
            </a:r>
          </a:p>
          <a:p>
            <a:r>
              <a:rPr lang="en-US" b="1" dirty="0">
                <a:solidFill>
                  <a:schemeClr val="tx2">
                    <a:lumMod val="85000"/>
                    <a:lumOff val="15000"/>
                  </a:schemeClr>
                </a:solidFill>
                <a:latin typeface="Avenir Roman" panose="02000503020000020003" pitchFamily="2" charset="0"/>
              </a:rPr>
              <a:t>The Norco College Prison Education Program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119" b="27940"/>
          <a:stretch/>
        </p:blipFill>
        <p:spPr>
          <a:xfrm>
            <a:off x="76200" y="2133600"/>
            <a:ext cx="8991600" cy="2743200"/>
          </a:xfrm>
          <a:prstGeom prst="rect">
            <a:avLst/>
          </a:prstGeom>
        </p:spPr>
      </p:pic>
      <p:sp>
        <p:nvSpPr>
          <p:cNvPr id="5" name="Title 4">
            <a:extLst>
              <a:ext uri="{FF2B5EF4-FFF2-40B4-BE49-F238E27FC236}">
                <a16:creationId xmlns:a16="http://schemas.microsoft.com/office/drawing/2014/main" id="{D898D00F-0A78-DB45-916A-541F8CB3B95F}"/>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90022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7179" y="233542"/>
            <a:ext cx="7060058" cy="868362"/>
          </a:xfrm>
        </p:spPr>
        <p:txBody>
          <a:bodyPr/>
          <a:lstStyle/>
          <a:p>
            <a:r>
              <a:rPr lang="en-US" b="1" dirty="0">
                <a:solidFill>
                  <a:schemeClr val="tx2">
                    <a:lumMod val="85000"/>
                    <a:lumOff val="15000"/>
                  </a:schemeClr>
                </a:solidFill>
                <a:latin typeface="Avenir Roman" panose="02000503020000020003" pitchFamily="2" charset="0"/>
              </a:rPr>
              <a:t>Prison Education Community</a:t>
            </a:r>
          </a:p>
        </p:txBody>
      </p:sp>
      <p:sp>
        <p:nvSpPr>
          <p:cNvPr id="4" name="Content Placeholder 3">
            <a:extLst>
              <a:ext uri="{FF2B5EF4-FFF2-40B4-BE49-F238E27FC236}">
                <a16:creationId xmlns:a16="http://schemas.microsoft.com/office/drawing/2014/main" id="{9259700F-FD93-9343-A891-926A9C05B4AB}"/>
              </a:ext>
            </a:extLst>
          </p:cNvPr>
          <p:cNvSpPr>
            <a:spLocks noGrp="1"/>
          </p:cNvSpPr>
          <p:nvPr>
            <p:ph sz="half" idx="1"/>
          </p:nvPr>
        </p:nvSpPr>
        <p:spPr>
          <a:xfrm>
            <a:off x="107879" y="1447800"/>
            <a:ext cx="4038600" cy="4949825"/>
          </a:xfrm>
        </p:spPr>
        <p:txBody>
          <a:bodyPr/>
          <a:lstStyle/>
          <a:p>
            <a:pPr marL="0" indent="0">
              <a:buNone/>
            </a:pPr>
            <a:endParaRPr lang="en-US" sz="2000" b="1" dirty="0">
              <a:latin typeface="Avenir Roman" panose="02000503020000020003" pitchFamily="2" charset="0"/>
            </a:endParaRPr>
          </a:p>
          <a:p>
            <a:r>
              <a:rPr lang="en-US" sz="1900" b="1" dirty="0">
                <a:latin typeface="Avenir Roman" panose="02000503020000020003" pitchFamily="2" charset="0"/>
              </a:rPr>
              <a:t>Opportunity: </a:t>
            </a:r>
            <a:r>
              <a:rPr lang="en-US" sz="1900" dirty="0">
                <a:latin typeface="Avenir Roman" panose="02000503020000020003" pitchFamily="2" charset="0"/>
              </a:rPr>
              <a:t>SB-1391, Prop. 57, CRC &amp; CDCR partners</a:t>
            </a:r>
          </a:p>
          <a:p>
            <a:pPr marL="0" indent="0">
              <a:buNone/>
            </a:pPr>
            <a:endParaRPr lang="en-US" sz="1900" b="1" dirty="0">
              <a:latin typeface="Avenir Roman" panose="02000503020000020003" pitchFamily="2" charset="0"/>
            </a:endParaRPr>
          </a:p>
          <a:p>
            <a:r>
              <a:rPr lang="en-US" sz="1900" b="1" dirty="0">
                <a:latin typeface="Avenir Roman" panose="02000503020000020003" pitchFamily="2" charset="0"/>
              </a:rPr>
              <a:t>Vision: </a:t>
            </a:r>
            <a:r>
              <a:rPr lang="en-US" sz="1900" dirty="0">
                <a:latin typeface="Avenir Roman" panose="02000503020000020003" pitchFamily="2" charset="0"/>
              </a:rPr>
              <a:t>Pathways to degrees, employment, and reintegration.</a:t>
            </a:r>
          </a:p>
          <a:p>
            <a:endParaRPr lang="en-US" sz="1900" dirty="0">
              <a:latin typeface="Avenir Roman" panose="02000503020000020003" pitchFamily="2" charset="0"/>
            </a:endParaRPr>
          </a:p>
          <a:p>
            <a:r>
              <a:rPr lang="en-US" sz="1900" b="1" dirty="0">
                <a:latin typeface="Avenir Roman" panose="02000503020000020003" pitchFamily="2" charset="0"/>
              </a:rPr>
              <a:t>Model</a:t>
            </a:r>
            <a:r>
              <a:rPr lang="en-US" sz="1900" dirty="0">
                <a:latin typeface="Avenir Roman" panose="02000503020000020003" pitchFamily="2" charset="0"/>
              </a:rPr>
              <a:t>: Student-centered instruction aligned with Vision for Success and Guided Pathways</a:t>
            </a:r>
          </a:p>
          <a:p>
            <a:pPr marL="0" indent="0">
              <a:buNone/>
            </a:pPr>
            <a:endParaRPr lang="en-US" sz="1900" b="1" dirty="0">
              <a:latin typeface="Avenir Roman" panose="02000503020000020003" pitchFamily="2" charset="0"/>
            </a:endParaRPr>
          </a:p>
          <a:p>
            <a:r>
              <a:rPr lang="en-US" sz="1900" b="1" dirty="0">
                <a:latin typeface="Avenir Roman" panose="02000503020000020003" pitchFamily="2" charset="0"/>
              </a:rPr>
              <a:t>Outcomes: </a:t>
            </a:r>
            <a:r>
              <a:rPr lang="en-US" sz="1900" dirty="0">
                <a:latin typeface="Avenir Roman" panose="02000503020000020003" pitchFamily="2" charset="0"/>
              </a:rPr>
              <a:t>Associate Degrees for Transfer in Sociology, Psychology, and Business</a:t>
            </a:r>
          </a:p>
          <a:p>
            <a:endParaRPr lang="en-US" sz="2000" dirty="0">
              <a:latin typeface="Avenir Roman" panose="02000503020000020003" pitchFamily="2" charset="0"/>
            </a:endParaRPr>
          </a:p>
          <a:p>
            <a:endParaRPr lang="en-US" sz="2000" dirty="0">
              <a:latin typeface="Avenir Roman" panose="02000503020000020003" pitchFamily="2" charset="0"/>
            </a:endParaRPr>
          </a:p>
        </p:txBody>
      </p:sp>
      <p:pic>
        <p:nvPicPr>
          <p:cNvPr id="8" name="Content Placeholder 7">
            <a:extLst>
              <a:ext uri="{FF2B5EF4-FFF2-40B4-BE49-F238E27FC236}">
                <a16:creationId xmlns:a16="http://schemas.microsoft.com/office/drawing/2014/main" id="{583DC0C9-40E7-5444-8D83-DB3AD62062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17197" y="1827714"/>
            <a:ext cx="4777482" cy="4349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8226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85000"/>
                    <a:lumOff val="15000"/>
                  </a:schemeClr>
                </a:solidFill>
                <a:latin typeface="Avenir Roman" panose="02000503020000020003" pitchFamily="2" charset="0"/>
              </a:rPr>
              <a:t>Getting Results</a:t>
            </a:r>
            <a:endParaRPr lang="en-US" b="1" dirty="0">
              <a:solidFill>
                <a:schemeClr val="tx2">
                  <a:lumMod val="85000"/>
                  <a:lumOff val="15000"/>
                </a:schemeClr>
              </a:solidFill>
              <a:latin typeface="Avenir Roman" panose="02000503020000020003" pitchFamily="2" charset="0"/>
              <a:cs typeface="Arial"/>
            </a:endParaRPr>
          </a:p>
        </p:txBody>
      </p:sp>
      <p:sp>
        <p:nvSpPr>
          <p:cNvPr id="5" name="Content Placeholder 4">
            <a:extLst>
              <a:ext uri="{FF2B5EF4-FFF2-40B4-BE49-F238E27FC236}">
                <a16:creationId xmlns:a16="http://schemas.microsoft.com/office/drawing/2014/main" id="{F4AFC138-336F-E249-B962-E4822BC6F2F2}"/>
              </a:ext>
            </a:extLst>
          </p:cNvPr>
          <p:cNvSpPr>
            <a:spLocks noGrp="1"/>
          </p:cNvSpPr>
          <p:nvPr>
            <p:ph sz="half" idx="1"/>
          </p:nvPr>
        </p:nvSpPr>
        <p:spPr/>
        <p:txBody>
          <a:bodyPr/>
          <a:lstStyle/>
          <a:p>
            <a:r>
              <a:rPr lang="en-US" sz="2000" b="1" dirty="0">
                <a:latin typeface="Avenir Roman" panose="02000503020000020003" pitchFamily="2" charset="0"/>
              </a:rPr>
              <a:t>2017-18</a:t>
            </a:r>
            <a:r>
              <a:rPr lang="en-US" sz="2000" dirty="0">
                <a:latin typeface="Avenir Roman" panose="02000503020000020003" pitchFamily="2" charset="0"/>
              </a:rPr>
              <a:t> </a:t>
            </a:r>
          </a:p>
          <a:p>
            <a:pPr lvl="1"/>
            <a:r>
              <a:rPr lang="en-US" sz="1800" dirty="0">
                <a:latin typeface="Avenir Roman" panose="02000503020000020003" pitchFamily="2" charset="0"/>
              </a:rPr>
              <a:t>Pilot Year</a:t>
            </a:r>
          </a:p>
          <a:p>
            <a:pPr lvl="1"/>
            <a:r>
              <a:rPr lang="en-US" sz="1800" dirty="0">
                <a:latin typeface="Avenir Roman" panose="02000503020000020003" pitchFamily="2" charset="0"/>
              </a:rPr>
              <a:t>120+ students</a:t>
            </a:r>
          </a:p>
          <a:p>
            <a:pPr marL="457200" lvl="1" indent="0">
              <a:buNone/>
            </a:pPr>
            <a:endParaRPr lang="en-US" sz="1800" dirty="0">
              <a:latin typeface="Avenir Roman" panose="02000503020000020003" pitchFamily="2" charset="0"/>
            </a:endParaRPr>
          </a:p>
          <a:p>
            <a:r>
              <a:rPr lang="en-US" sz="2000" b="1" dirty="0">
                <a:latin typeface="Avenir Roman" panose="02000503020000020003" pitchFamily="2" charset="0"/>
              </a:rPr>
              <a:t>2018-19</a:t>
            </a:r>
          </a:p>
          <a:p>
            <a:pPr lvl="1"/>
            <a:r>
              <a:rPr lang="en-US" sz="1800" dirty="0">
                <a:latin typeface="Avenir Roman" panose="02000503020000020003" pitchFamily="2" charset="0"/>
              </a:rPr>
              <a:t>ADT implementation</a:t>
            </a:r>
          </a:p>
          <a:p>
            <a:pPr lvl="1"/>
            <a:r>
              <a:rPr lang="en-US" sz="1800" dirty="0">
                <a:latin typeface="Avenir Roman" panose="02000503020000020003" pitchFamily="2" charset="0"/>
              </a:rPr>
              <a:t>Day and evening schedules</a:t>
            </a:r>
          </a:p>
          <a:p>
            <a:pPr lvl="1"/>
            <a:r>
              <a:rPr lang="en-US" sz="1800" dirty="0">
                <a:latin typeface="Avenir Roman" panose="02000503020000020003" pitchFamily="2" charset="0"/>
              </a:rPr>
              <a:t>Off and on-site supports</a:t>
            </a:r>
          </a:p>
          <a:p>
            <a:pPr marL="457200" lvl="1" indent="0">
              <a:buNone/>
            </a:pPr>
            <a:endParaRPr lang="en-US" sz="1800" dirty="0">
              <a:latin typeface="Avenir Roman" panose="02000503020000020003" pitchFamily="2" charset="0"/>
            </a:endParaRPr>
          </a:p>
          <a:p>
            <a:r>
              <a:rPr lang="en-US" sz="2000" b="1" dirty="0">
                <a:latin typeface="Avenir Roman" panose="02000503020000020003" pitchFamily="2" charset="0"/>
              </a:rPr>
              <a:t>2019 &amp; Beyond</a:t>
            </a:r>
          </a:p>
          <a:p>
            <a:pPr lvl="1"/>
            <a:r>
              <a:rPr lang="en-US" sz="1800" dirty="0">
                <a:latin typeface="Avenir Roman" panose="02000503020000020003" pitchFamily="2" charset="0"/>
              </a:rPr>
              <a:t>Graduations &amp; transfer cohorts</a:t>
            </a:r>
          </a:p>
          <a:p>
            <a:pPr lvl="1"/>
            <a:r>
              <a:rPr lang="en-US" sz="1800" dirty="0">
                <a:latin typeface="Avenir Roman" panose="02000503020000020003" pitchFamily="2" charset="0"/>
              </a:rPr>
              <a:t>Bachelor’s partnership with Claremont Colleges</a:t>
            </a:r>
          </a:p>
          <a:p>
            <a:pPr lvl="1"/>
            <a:r>
              <a:rPr lang="en-US" sz="1800" dirty="0">
                <a:latin typeface="Avenir Roman" panose="02000503020000020003" pitchFamily="2" charset="0"/>
              </a:rPr>
              <a:t>Robust re-entry program</a:t>
            </a:r>
          </a:p>
          <a:p>
            <a:pPr marL="0" indent="0">
              <a:buNone/>
            </a:pPr>
            <a:endParaRPr lang="en-US" sz="2000" dirty="0">
              <a:latin typeface="Avenir Roman" panose="02000503020000020003" pitchFamily="2" charset="0"/>
            </a:endParaRPr>
          </a:p>
        </p:txBody>
      </p:sp>
      <p:pic>
        <p:nvPicPr>
          <p:cNvPr id="7" name="Content Placeholder 6">
            <a:extLst>
              <a:ext uri="{FF2B5EF4-FFF2-40B4-BE49-F238E27FC236}">
                <a16:creationId xmlns:a16="http://schemas.microsoft.com/office/drawing/2014/main" id="{3BB691F2-5A31-9447-B259-6567312EC0D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0514" y="2547990"/>
            <a:ext cx="4130209" cy="2753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26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85000"/>
                    <a:lumOff val="15000"/>
                  </a:schemeClr>
                </a:solidFill>
                <a:latin typeface="Avenir Roman" panose="02000503020000020003" pitchFamily="2" charset="0"/>
                <a:cs typeface="Calibri" panose="020F0502020204030204" pitchFamily="34" charset="0"/>
              </a:rPr>
              <a:t>The Faculty Experience</a:t>
            </a:r>
          </a:p>
        </p:txBody>
      </p:sp>
      <p:sp>
        <p:nvSpPr>
          <p:cNvPr id="13" name="Content Placeholder 12">
            <a:extLst>
              <a:ext uri="{FF2B5EF4-FFF2-40B4-BE49-F238E27FC236}">
                <a16:creationId xmlns:a16="http://schemas.microsoft.com/office/drawing/2014/main" id="{593FC463-3111-F541-BEF4-4D152F2849B4}"/>
              </a:ext>
            </a:extLst>
          </p:cNvPr>
          <p:cNvSpPr>
            <a:spLocks noGrp="1"/>
          </p:cNvSpPr>
          <p:nvPr>
            <p:ph sz="half" idx="1"/>
          </p:nvPr>
        </p:nvSpPr>
        <p:spPr>
          <a:xfrm>
            <a:off x="143838" y="1447800"/>
            <a:ext cx="4541178" cy="4949825"/>
          </a:xfrm>
        </p:spPr>
        <p:txBody>
          <a:bodyPr/>
          <a:lstStyle/>
          <a:p>
            <a:pPr marL="0" indent="0">
              <a:buNone/>
            </a:pPr>
            <a:r>
              <a:rPr lang="en-US" sz="2000" i="1" dirty="0">
                <a:latin typeface="Avenir Roman" panose="02000503020000020003" pitchFamily="2" charset="0"/>
              </a:rPr>
              <a:t>Unlike other student populations I’ve taught, CRC students are unique in their level of engagement, their drive for success, and their sense of purpose. They [enroll in college] because they understand the transformative potential of higher education, and they are eager to continue after release. They really are amazing students. The energy they have and their excitement are phenomenal. That kind of energy drives academic development and ambition.</a:t>
            </a:r>
          </a:p>
          <a:p>
            <a:pPr marL="0" indent="0">
              <a:buNone/>
            </a:pPr>
            <a:r>
              <a:rPr lang="en-US" sz="2000" i="1" dirty="0">
                <a:latin typeface="Avenir Roman" panose="02000503020000020003" pitchFamily="2" charset="0"/>
              </a:rPr>
              <a:t>- </a:t>
            </a:r>
            <a:r>
              <a:rPr lang="en-US" sz="2000" dirty="0">
                <a:latin typeface="Avenir Roman" panose="02000503020000020003" pitchFamily="2" charset="0"/>
              </a:rPr>
              <a:t>Dr. Lisa Nelson, Professor of English</a:t>
            </a:r>
            <a:endParaRPr lang="en-US" sz="2000" i="1" dirty="0">
              <a:latin typeface="Avenir Roman" panose="02000503020000020003" pitchFamily="2" charset="0"/>
            </a:endParaRPr>
          </a:p>
        </p:txBody>
      </p:sp>
      <p:pic>
        <p:nvPicPr>
          <p:cNvPr id="6" name="Content Placeholder 5">
            <a:extLst>
              <a:ext uri="{FF2B5EF4-FFF2-40B4-BE49-F238E27FC236}">
                <a16:creationId xmlns:a16="http://schemas.microsoft.com/office/drawing/2014/main" id="{C192F5AA-592B-CD4C-B519-6C97277D00D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75434" y="1928979"/>
            <a:ext cx="3568369" cy="4468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996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85000"/>
                    <a:lumOff val="15000"/>
                  </a:schemeClr>
                </a:solidFill>
                <a:latin typeface="Avenir Roman" panose="02000503020000020003" pitchFamily="2" charset="0"/>
                <a:cs typeface="Calibri" panose="020F0502020204030204" pitchFamily="34" charset="0"/>
              </a:rPr>
              <a:t>The Student Experience</a:t>
            </a:r>
          </a:p>
        </p:txBody>
      </p:sp>
      <p:sp>
        <p:nvSpPr>
          <p:cNvPr id="13" name="Content Placeholder 12">
            <a:extLst>
              <a:ext uri="{FF2B5EF4-FFF2-40B4-BE49-F238E27FC236}">
                <a16:creationId xmlns:a16="http://schemas.microsoft.com/office/drawing/2014/main" id="{593FC463-3111-F541-BEF4-4D152F2849B4}"/>
              </a:ext>
            </a:extLst>
          </p:cNvPr>
          <p:cNvSpPr>
            <a:spLocks noGrp="1"/>
          </p:cNvSpPr>
          <p:nvPr>
            <p:ph sz="half" idx="1"/>
          </p:nvPr>
        </p:nvSpPr>
        <p:spPr>
          <a:xfrm>
            <a:off x="143838" y="1447800"/>
            <a:ext cx="4541178" cy="4949825"/>
          </a:xfrm>
        </p:spPr>
        <p:txBody>
          <a:bodyPr/>
          <a:lstStyle/>
          <a:p>
            <a:pPr marL="0" indent="0">
              <a:buNone/>
            </a:pPr>
            <a:r>
              <a:rPr lang="en-US" sz="2000" i="1" dirty="0">
                <a:latin typeface="Avenir Roman" panose="02000503020000020003" pitchFamily="2" charset="0"/>
              </a:rPr>
              <a:t>From the  perspective of an incorrigible, from the inside looking out, I may want to vote for the sheriff one day. Just because I have fulfilled prison-time does not mean I do not think we need laws in our society—we do. We also need district attorneys, mayors, and city managers whose positions in the community are all seated by voters. When the day comes that ex-felons are once again in the midst of free community life, be sure that in some of those individuals beats a heart of gold</a:t>
            </a:r>
            <a:r>
              <a:rPr lang="en-US" sz="2000" dirty="0">
                <a:latin typeface="Avenir Roman" panose="02000503020000020003" pitchFamily="2" charset="0"/>
              </a:rPr>
              <a:t>.</a:t>
            </a:r>
          </a:p>
          <a:p>
            <a:pPr marL="0" indent="0">
              <a:buNone/>
            </a:pPr>
            <a:r>
              <a:rPr lang="en-US" sz="2000" dirty="0">
                <a:latin typeface="Avenir Roman" panose="02000503020000020003" pitchFamily="2" charset="0"/>
              </a:rPr>
              <a:t>- Conclusion to ENG-1B Essay Titled “Ballot Box Hopeful”</a:t>
            </a:r>
          </a:p>
          <a:p>
            <a:pPr marL="0" indent="0">
              <a:buNone/>
            </a:pPr>
            <a:endParaRPr lang="en-US" sz="2000" dirty="0">
              <a:latin typeface="Avenir Roman" panose="02000503020000020003" pitchFamily="2" charset="0"/>
            </a:endParaRPr>
          </a:p>
          <a:p>
            <a:pPr marL="0" indent="0">
              <a:buNone/>
            </a:pPr>
            <a:endParaRPr lang="en-US" sz="2000" dirty="0">
              <a:latin typeface="Avenir Roman" panose="02000503020000020003" pitchFamily="2" charset="0"/>
            </a:endParaRPr>
          </a:p>
        </p:txBody>
      </p:sp>
      <p:pic>
        <p:nvPicPr>
          <p:cNvPr id="18" name="Content Placeholder 7">
            <a:extLst>
              <a:ext uri="{FF2B5EF4-FFF2-40B4-BE49-F238E27FC236}">
                <a16:creationId xmlns:a16="http://schemas.microsoft.com/office/drawing/2014/main" id="{B59BDBB8-7532-A44D-8C7C-6DAC0E1EF4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90306" y="2783681"/>
            <a:ext cx="3695700" cy="246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8683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85000"/>
                    <a:lumOff val="15000"/>
                  </a:schemeClr>
                </a:solidFill>
                <a:latin typeface="Avenir Roman" panose="02000503020000020003" pitchFamily="2" charset="0"/>
                <a:cs typeface="Calibri" panose="020F0502020204030204" pitchFamily="34" charset="0"/>
              </a:rPr>
              <a:t>The Student Experience</a:t>
            </a:r>
          </a:p>
        </p:txBody>
      </p:sp>
      <p:sp>
        <p:nvSpPr>
          <p:cNvPr id="6" name="Content Placeholder 5">
            <a:extLst>
              <a:ext uri="{FF2B5EF4-FFF2-40B4-BE49-F238E27FC236}">
                <a16:creationId xmlns:a16="http://schemas.microsoft.com/office/drawing/2014/main" id="{2D66283C-B6DE-5A4B-925C-93D6C2EE4C01}"/>
              </a:ext>
            </a:extLst>
          </p:cNvPr>
          <p:cNvSpPr>
            <a:spLocks noGrp="1"/>
          </p:cNvSpPr>
          <p:nvPr>
            <p:ph sz="half" idx="1"/>
          </p:nvPr>
        </p:nvSpPr>
        <p:spPr>
          <a:xfrm>
            <a:off x="226031" y="1447800"/>
            <a:ext cx="4269769" cy="4949825"/>
          </a:xfrm>
        </p:spPr>
        <p:txBody>
          <a:bodyPr/>
          <a:lstStyle/>
          <a:p>
            <a:pPr marL="0" indent="0">
              <a:buNone/>
            </a:pPr>
            <a:endParaRPr lang="en-US" sz="2000" i="1" dirty="0">
              <a:latin typeface="Avenir Roman" panose="02000503020000020003" pitchFamily="2" charset="0"/>
            </a:endParaRPr>
          </a:p>
          <a:p>
            <a:pPr marL="0" indent="0">
              <a:buNone/>
            </a:pPr>
            <a:r>
              <a:rPr lang="en-US" sz="2000" i="1" dirty="0">
                <a:latin typeface="Avenir Roman" panose="02000503020000020003" pitchFamily="2" charset="0"/>
              </a:rPr>
              <a:t>I am currently living through my adversity, but soon I will excel beyond these walls thanks to you all and others like yourselves that provide a ray of hope for someone like me. I encourage you to continue your assistance to incarcerated students like myself. Even though we can’t see you, we know you are there for us. Thank you and God bless you all.</a:t>
            </a:r>
          </a:p>
          <a:p>
            <a:pPr marL="0" indent="0">
              <a:buNone/>
            </a:pPr>
            <a:r>
              <a:rPr lang="en-US" sz="2000" dirty="0">
                <a:latin typeface="Avenir Roman" panose="02000503020000020003" pitchFamily="2" charset="0"/>
              </a:rPr>
              <a:t>– </a:t>
            </a:r>
            <a:r>
              <a:rPr lang="en-US" sz="2000" dirty="0" err="1">
                <a:latin typeface="Avenir Roman" panose="02000503020000020003" pitchFamily="2" charset="0"/>
              </a:rPr>
              <a:t>Ojore</a:t>
            </a:r>
            <a:endParaRPr lang="en-US" sz="2000" dirty="0">
              <a:latin typeface="Avenir Roman" panose="02000503020000020003" pitchFamily="2" charset="0"/>
            </a:endParaRPr>
          </a:p>
          <a:p>
            <a:pPr marL="0" indent="0">
              <a:buNone/>
            </a:pPr>
            <a:endParaRPr lang="en-US" sz="2000" dirty="0">
              <a:latin typeface="Avenir Roman" panose="02000503020000020003" pitchFamily="2" charset="0"/>
            </a:endParaRPr>
          </a:p>
          <a:p>
            <a:pPr marL="0" indent="0">
              <a:buNone/>
            </a:pPr>
            <a:endParaRPr lang="en-US" sz="2000" dirty="0">
              <a:latin typeface="Avenir Roman" panose="02000503020000020003" pitchFamily="2" charset="0"/>
            </a:endParaRPr>
          </a:p>
        </p:txBody>
      </p:sp>
      <p:sp>
        <p:nvSpPr>
          <p:cNvPr id="9" name="TextBox 8">
            <a:extLst>
              <a:ext uri="{FF2B5EF4-FFF2-40B4-BE49-F238E27FC236}">
                <a16:creationId xmlns:a16="http://schemas.microsoft.com/office/drawing/2014/main" id="{545B4906-AF2B-2F46-9FC1-9BD0811C9D3B}"/>
              </a:ext>
            </a:extLst>
          </p:cNvPr>
          <p:cNvSpPr txBox="1"/>
          <p:nvPr/>
        </p:nvSpPr>
        <p:spPr>
          <a:xfrm>
            <a:off x="4984487" y="4561726"/>
            <a:ext cx="3695700" cy="1631216"/>
          </a:xfrm>
          <a:prstGeom prst="rect">
            <a:avLst/>
          </a:prstGeom>
          <a:noFill/>
        </p:spPr>
        <p:txBody>
          <a:bodyPr wrap="square" rtlCol="0">
            <a:spAutoFit/>
          </a:bodyPr>
          <a:lstStyle/>
          <a:p>
            <a:r>
              <a:rPr lang="en-US" sz="2000" i="1" dirty="0">
                <a:solidFill>
                  <a:srgbClr val="872434"/>
                </a:solidFill>
                <a:latin typeface="Avenir Roman" panose="02000503020000020003" pitchFamily="2" charset="0"/>
              </a:rPr>
              <a:t>Most of us are starving for something positive and are thirsty for knowledge. We just need the opportunity.                                                                      </a:t>
            </a:r>
            <a:r>
              <a:rPr lang="en-US" sz="2000" dirty="0">
                <a:solidFill>
                  <a:srgbClr val="872434"/>
                </a:solidFill>
                <a:latin typeface="Avenir Roman" panose="02000503020000020003" pitchFamily="2" charset="0"/>
              </a:rPr>
              <a:t>– Lon</a:t>
            </a:r>
          </a:p>
        </p:txBody>
      </p:sp>
      <p:pic>
        <p:nvPicPr>
          <p:cNvPr id="11" name="Content Placeholder 14">
            <a:extLst>
              <a:ext uri="{FF2B5EF4-FFF2-40B4-BE49-F238E27FC236}">
                <a16:creationId xmlns:a16="http://schemas.microsoft.com/office/drawing/2014/main" id="{6A5F448E-B9A4-754D-9D62-D91AB646BCE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1843" y="1807394"/>
            <a:ext cx="3778344" cy="2507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340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a:buChar char="•"/>
            </a:pPr>
            <a:endParaRPr lang="en-US" sz="2400" dirty="0">
              <a:solidFill>
                <a:srgbClr val="1D528D"/>
              </a:solidFill>
              <a:latin typeface="Calibri"/>
            </a:endParaRPr>
          </a:p>
        </p:txBody>
      </p:sp>
      <p:sp>
        <p:nvSpPr>
          <p:cNvPr id="4" name="Text Placeholder 3">
            <a:extLst>
              <a:ext uri="{FF2B5EF4-FFF2-40B4-BE49-F238E27FC236}">
                <a16:creationId xmlns:a16="http://schemas.microsoft.com/office/drawing/2014/main" id="{2A6C7DF9-DEE0-D14A-8A13-AD35436E89FC}"/>
              </a:ext>
            </a:extLst>
          </p:cNvPr>
          <p:cNvSpPr>
            <a:spLocks noGrp="1"/>
          </p:cNvSpPr>
          <p:nvPr>
            <p:ph type="body" sz="half" idx="2"/>
          </p:nvPr>
        </p:nvSpPr>
        <p:spPr>
          <a:xfrm>
            <a:off x="71920" y="1435100"/>
            <a:ext cx="3393594" cy="4691063"/>
          </a:xfrm>
        </p:spPr>
        <p:txBody>
          <a:bodyPr/>
          <a:lstStyle/>
          <a:p>
            <a:endParaRPr lang="en-US" sz="1800" dirty="0">
              <a:latin typeface="Avenir Roman" panose="02000503020000020003" pitchFamily="2" charset="0"/>
            </a:endParaRPr>
          </a:p>
          <a:p>
            <a:endParaRPr lang="en-US" sz="1800" dirty="0">
              <a:latin typeface="Avenir Roman" panose="02000503020000020003" pitchFamily="2" charset="0"/>
            </a:endParaRPr>
          </a:p>
          <a:p>
            <a:pPr marL="285750" indent="-285750">
              <a:buFont typeface="Arial" panose="020B0604020202020204" pitchFamily="34" charset="0"/>
              <a:buChar char="•"/>
            </a:pPr>
            <a:r>
              <a:rPr lang="en-US" sz="2000" b="1" dirty="0">
                <a:latin typeface="Avenir Roman" panose="02000503020000020003" pitchFamily="2" charset="0"/>
              </a:rPr>
              <a:t>Prison Education:</a:t>
            </a:r>
          </a:p>
          <a:p>
            <a:pPr marL="742950" lvl="1" indent="-285750">
              <a:buFont typeface="Arial" panose="020B0604020202020204" pitchFamily="34" charset="0"/>
              <a:buChar char="•"/>
            </a:pPr>
            <a:r>
              <a:rPr lang="en-US" sz="1800" b="1" dirty="0">
                <a:latin typeface="Avenir Roman" panose="02000503020000020003" pitchFamily="2" charset="0"/>
              </a:rPr>
              <a:t>Eases Overcrowding</a:t>
            </a:r>
          </a:p>
          <a:p>
            <a:pPr marL="742950" lvl="1" indent="-285750">
              <a:buFont typeface="Arial" panose="020B0604020202020204" pitchFamily="34" charset="0"/>
              <a:buChar char="•"/>
            </a:pPr>
            <a:r>
              <a:rPr lang="en-US" sz="1800" b="1" dirty="0">
                <a:latin typeface="Avenir Roman" panose="02000503020000020003" pitchFamily="2" charset="0"/>
              </a:rPr>
              <a:t>Reduces Recidivism</a:t>
            </a:r>
          </a:p>
          <a:p>
            <a:pPr marL="742950" lvl="1" indent="-285750">
              <a:buFont typeface="Arial" panose="020B0604020202020204" pitchFamily="34" charset="0"/>
              <a:buChar char="•"/>
            </a:pPr>
            <a:r>
              <a:rPr lang="en-US" sz="1800" b="1" dirty="0">
                <a:latin typeface="Avenir Roman" panose="02000503020000020003" pitchFamily="2" charset="0"/>
              </a:rPr>
              <a:t>Promotes Rehabilitation</a:t>
            </a:r>
          </a:p>
          <a:p>
            <a:pPr lvl="1"/>
            <a:endParaRPr lang="en-US" sz="2000" b="1" dirty="0">
              <a:latin typeface="Avenir Roman" panose="02000503020000020003" pitchFamily="2" charset="0"/>
            </a:endParaRPr>
          </a:p>
          <a:p>
            <a:pPr marL="285750" indent="-285750">
              <a:buFont typeface="Arial" panose="020B0604020202020204" pitchFamily="34" charset="0"/>
              <a:buChar char="•"/>
            </a:pPr>
            <a:r>
              <a:rPr lang="en-US" sz="2000" b="1" dirty="0">
                <a:latin typeface="Avenir Roman" panose="02000503020000020003" pitchFamily="2" charset="0"/>
              </a:rPr>
              <a:t>Unlocking Potential</a:t>
            </a:r>
            <a:endParaRPr lang="en-US" b="1" dirty="0">
              <a:latin typeface="Avenir Roman" panose="02000503020000020003" pitchFamily="2" charset="0"/>
            </a:endParaRPr>
          </a:p>
          <a:p>
            <a:pPr marL="742950" lvl="1" indent="-285750">
              <a:buFont typeface="Arial" panose="020B0604020202020204" pitchFamily="34" charset="0"/>
              <a:buChar char="•"/>
            </a:pPr>
            <a:r>
              <a:rPr lang="en-US" sz="1800" b="1" dirty="0">
                <a:latin typeface="Avenir Roman" panose="02000503020000020003" pitchFamily="2" charset="0"/>
              </a:rPr>
              <a:t>College Infrastructure</a:t>
            </a:r>
          </a:p>
          <a:p>
            <a:pPr marL="742950" lvl="1" indent="-285750">
              <a:buFont typeface="Arial" panose="020B0604020202020204" pitchFamily="34" charset="0"/>
              <a:buChar char="•"/>
            </a:pPr>
            <a:r>
              <a:rPr lang="en-US" sz="1800" b="1" dirty="0">
                <a:latin typeface="Avenir Roman" panose="02000503020000020003" pitchFamily="2" charset="0"/>
              </a:rPr>
              <a:t>Re-Entry Partnerships</a:t>
            </a:r>
          </a:p>
          <a:p>
            <a:pPr marL="742950" lvl="1" indent="-285750">
              <a:buFont typeface="Arial" panose="020B0604020202020204" pitchFamily="34" charset="0"/>
              <a:buChar char="•"/>
            </a:pPr>
            <a:r>
              <a:rPr lang="en-US" sz="1800" b="1" dirty="0">
                <a:latin typeface="Avenir Roman" panose="02000503020000020003" pitchFamily="2" charset="0"/>
              </a:rPr>
              <a:t>Multiple Higher Ed &amp; Career Pathways</a:t>
            </a:r>
          </a:p>
          <a:p>
            <a:pPr marL="742950" lvl="1" indent="-285750">
              <a:buFont typeface="Arial" panose="020B0604020202020204" pitchFamily="34" charset="0"/>
              <a:buChar char="•"/>
            </a:pPr>
            <a:endParaRPr lang="en-US" sz="1800" b="1" dirty="0">
              <a:latin typeface="Avenir Roman" panose="02000503020000020003" pitchFamily="2" charset="0"/>
            </a:endParaRPr>
          </a:p>
        </p:txBody>
      </p:sp>
      <p:sp>
        <p:nvSpPr>
          <p:cNvPr id="2" name="Title 1"/>
          <p:cNvSpPr>
            <a:spLocks noGrp="1"/>
          </p:cNvSpPr>
          <p:nvPr>
            <p:ph type="title" idx="4294967295"/>
          </p:nvPr>
        </p:nvSpPr>
        <p:spPr>
          <a:xfrm>
            <a:off x="2355850" y="264364"/>
            <a:ext cx="6330950" cy="868362"/>
          </a:xfrm>
        </p:spPr>
        <p:txBody>
          <a:bodyPr/>
          <a:lstStyle/>
          <a:p>
            <a:r>
              <a:rPr lang="en-US" b="1" dirty="0">
                <a:solidFill>
                  <a:schemeClr val="tx2">
                    <a:lumMod val="85000"/>
                    <a:lumOff val="15000"/>
                  </a:schemeClr>
                </a:solidFill>
                <a:latin typeface="Avenir Roman" panose="02000503020000020003" pitchFamily="2" charset="0"/>
              </a:rPr>
              <a:t>A Worthy Investment</a:t>
            </a:r>
          </a:p>
        </p:txBody>
      </p:sp>
      <p:pic>
        <p:nvPicPr>
          <p:cNvPr id="5" name="Picture 5" descr="A person sitting in a chair&#10;&#10;Description generated with high confidence">
            <a:extLst>
              <a:ext uri="{FF2B5EF4-FFF2-40B4-BE49-F238E27FC236}">
                <a16:creationId xmlns:a16="http://schemas.microsoft.com/office/drawing/2014/main" id="{B2B320E4-1BDC-4963-A539-87B30621CC1E}"/>
              </a:ext>
            </a:extLst>
          </p:cNvPr>
          <p:cNvPicPr>
            <a:picLocks noChangeAspect="1"/>
          </p:cNvPicPr>
          <p:nvPr/>
        </p:nvPicPr>
        <p:blipFill>
          <a:blip r:embed="rId2"/>
          <a:stretch>
            <a:fillRect/>
          </a:stretch>
        </p:blipFill>
        <p:spPr>
          <a:xfrm>
            <a:off x="3703655" y="2306446"/>
            <a:ext cx="4854539" cy="323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667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5400" b="1" dirty="0">
              <a:latin typeface="Garamond" pitchFamily="18" charset="0"/>
            </a:endParaRPr>
          </a:p>
        </p:txBody>
      </p:sp>
      <p:sp>
        <p:nvSpPr>
          <p:cNvPr id="3" name="TextBox 2">
            <a:extLst>
              <a:ext uri="{FF2B5EF4-FFF2-40B4-BE49-F238E27FC236}">
                <a16:creationId xmlns:a16="http://schemas.microsoft.com/office/drawing/2014/main" id="{7434AEBA-B477-4445-8B8F-9124713975C1}"/>
              </a:ext>
            </a:extLst>
          </p:cNvPr>
          <p:cNvSpPr txBox="1"/>
          <p:nvPr/>
        </p:nvSpPr>
        <p:spPr>
          <a:xfrm>
            <a:off x="836487" y="5280917"/>
            <a:ext cx="7623425" cy="769441"/>
          </a:xfrm>
          <a:prstGeom prst="rect">
            <a:avLst/>
          </a:prstGeom>
          <a:noFill/>
        </p:spPr>
        <p:txBody>
          <a:bodyPr wrap="square" rtlCol="0">
            <a:spAutoFit/>
          </a:bodyPr>
          <a:lstStyle/>
          <a:p>
            <a:pPr algn="ctr"/>
            <a:r>
              <a:rPr lang="en-US" sz="2200" b="1" dirty="0">
                <a:solidFill>
                  <a:schemeClr val="tx2">
                    <a:lumMod val="85000"/>
                    <a:lumOff val="15000"/>
                  </a:schemeClr>
                </a:solidFill>
                <a:latin typeface="Avenir Roman" panose="02000503020000020003" pitchFamily="2" charset="0"/>
              </a:rPr>
              <a:t>Bryan Reece, President</a:t>
            </a:r>
          </a:p>
          <a:p>
            <a:pPr algn="ctr"/>
            <a:r>
              <a:rPr lang="en-US" sz="2200" b="1" dirty="0">
                <a:solidFill>
                  <a:schemeClr val="tx2">
                    <a:lumMod val="85000"/>
                    <a:lumOff val="15000"/>
                  </a:schemeClr>
                </a:solidFill>
                <a:latin typeface="Avenir Roman" panose="02000503020000020003" pitchFamily="2" charset="0"/>
              </a:rPr>
              <a:t>Jessica Cobb, Director of Prison Education</a:t>
            </a:r>
          </a:p>
        </p:txBody>
      </p:sp>
      <p:pic>
        <p:nvPicPr>
          <p:cNvPr id="7" name="Picture 6">
            <a:extLst>
              <a:ext uri="{FF2B5EF4-FFF2-40B4-BE49-F238E27FC236}">
                <a16:creationId xmlns:a16="http://schemas.microsoft.com/office/drawing/2014/main" id="{447D02F3-F618-9D4F-A95B-5B9859329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t="4791" r="-1823" b="42811"/>
          <a:stretch/>
        </p:blipFill>
        <p:spPr>
          <a:xfrm>
            <a:off x="76199" y="2150747"/>
            <a:ext cx="9144000" cy="2926080"/>
          </a:xfrm>
          <a:prstGeom prst="rect">
            <a:avLst/>
          </a:prstGeom>
        </p:spPr>
      </p:pic>
    </p:spTree>
    <p:extLst>
      <p:ext uri="{BB962C8B-B14F-4D97-AF65-F5344CB8AC3E}">
        <p14:creationId xmlns:p14="http://schemas.microsoft.com/office/powerpoint/2010/main" val="317768971"/>
      </p:ext>
    </p:extLst>
  </p:cSld>
  <p:clrMapOvr>
    <a:masterClrMapping/>
  </p:clrMapOvr>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3579A8DC20C64B9651C87592994DB8" ma:contentTypeVersion="1" ma:contentTypeDescription="Create a new document." ma:contentTypeScope="" ma:versionID="54967706f15dd375318f2c6c2e25d173">
  <xsd:schema xmlns:xsd="http://www.w3.org/2001/XMLSchema" xmlns:xs="http://www.w3.org/2001/XMLSchema" xmlns:p="http://schemas.microsoft.com/office/2006/metadata/properties" xmlns:ns1="http://schemas.microsoft.com/sharepoint/v3" targetNamespace="http://schemas.microsoft.com/office/2006/metadata/properties" ma:root="true" ma:fieldsID="747af003a9dcc1cb4cd3fe1b7b5496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0BB62-CC4C-4503-972D-B0CA71A1B74A}">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91E73BC8-887B-4FC2-8543-78C8036AC77E}">
  <ds:schemaRefs>
    <ds:schemaRef ds:uri="http://schemas.microsoft.com/sharepoint/v3/contenttype/forms"/>
  </ds:schemaRefs>
</ds:datastoreItem>
</file>

<file path=customXml/itemProps3.xml><?xml version="1.0" encoding="utf-8"?>
<ds:datastoreItem xmlns:ds="http://schemas.openxmlformats.org/officeDocument/2006/customXml" ds:itemID="{3EF38209-CC1E-472D-8B04-F3334D6A902D}">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321</TotalTime>
  <Words>325</Words>
  <Application>Microsoft Office PowerPoint</Application>
  <PresentationFormat>On-screen Show (4:3)</PresentationFormat>
  <Paragraphs>51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Roman</vt:lpstr>
      <vt:lpstr>Calibri</vt:lpstr>
      <vt:lpstr>Garamond</vt:lpstr>
      <vt:lpstr>ms01_1</vt:lpstr>
      <vt:lpstr>PowerPoint Presentation</vt:lpstr>
      <vt:lpstr>Prison Education Community</vt:lpstr>
      <vt:lpstr>Getting Results</vt:lpstr>
      <vt:lpstr>The Faculty Experience</vt:lpstr>
      <vt:lpstr>The Student Experience</vt:lpstr>
      <vt:lpstr>The Student Experience</vt:lpstr>
      <vt:lpstr>A Worthy Investment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Phase Program</dc:title>
  <dc:creator>Dobson, Jessica</dc:creator>
  <cp:lastModifiedBy>Justine Ross</cp:lastModifiedBy>
  <cp:revision>54</cp:revision>
  <dcterms:modified xsi:type="dcterms:W3CDTF">2019-03-19T22:34:25Z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0x010100973579A8DC20C64B9651C87592994DB8</vt:lpwstr>
  </property>
</Properties>
</file>