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8"/>
  </p:notesMasterIdLst>
  <p:handoutMasterIdLst>
    <p:handoutMasterId r:id="rId29"/>
  </p:handoutMasterIdLst>
  <p:sldIdLst>
    <p:sldId id="329" r:id="rId2"/>
    <p:sldId id="543" r:id="rId3"/>
    <p:sldId id="334" r:id="rId4"/>
    <p:sldId id="426" r:id="rId5"/>
    <p:sldId id="352" r:id="rId6"/>
    <p:sldId id="356" r:id="rId7"/>
    <p:sldId id="390" r:id="rId8"/>
    <p:sldId id="414" r:id="rId9"/>
    <p:sldId id="439" r:id="rId10"/>
    <p:sldId id="359" r:id="rId11"/>
    <p:sldId id="357" r:id="rId12"/>
    <p:sldId id="413" r:id="rId13"/>
    <p:sldId id="418" r:id="rId14"/>
    <p:sldId id="467" r:id="rId15"/>
    <p:sldId id="541" r:id="rId16"/>
    <p:sldId id="527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42" r:id="rId26"/>
    <p:sldId id="53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">
          <p15:clr>
            <a:srgbClr val="A4A3A4"/>
          </p15:clr>
        </p15:guide>
        <p15:guide id="2" pos="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 Authorized User" initials="RAN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74"/>
    <a:srgbClr val="4F81BD"/>
    <a:srgbClr val="FFD146"/>
    <a:srgbClr val="CF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6" autoAdjust="0"/>
    <p:restoredTop sz="87933" autoAdjust="0"/>
  </p:normalViewPr>
  <p:slideViewPr>
    <p:cSldViewPr snapToGrid="0">
      <p:cViewPr varScale="1">
        <p:scale>
          <a:sx n="73" d="100"/>
          <a:sy n="73" d="100"/>
        </p:scale>
        <p:origin x="1168" y="40"/>
      </p:cViewPr>
      <p:guideLst>
        <p:guide orient="horz" pos="296"/>
        <p:guide pos="11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3T14:58:12.722" idx="10">
    <p:pos x="3199" y="1252"/>
    <p:text>or make a bar graph showing these two numbers: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EAA6-6605-E24A-B6F1-875F3DFD6C90}" type="datetimeFigureOut">
              <a:rPr lang="en-US" smtClean="0">
                <a:latin typeface="Franklin Gothic Book"/>
              </a:rPr>
              <a:t>3/18/2019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93CC0-49A3-5143-92B7-D6E6F07DD514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0191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6ED4E2B3-6C4F-7149-A27E-CF9D03751AB5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54536CA0-A20F-2644-BDEF-FE899B2BD1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49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9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9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6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1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0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2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9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8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0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1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8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two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1"/>
            <a:ext cx="5718178" cy="2575322"/>
          </a:xfrm>
          <a:noFill/>
          <a:ln>
            <a:noFill/>
          </a:ln>
        </p:spPr>
        <p:txBody>
          <a:bodyPr lIns="274320" tIns="73152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718177" y="1"/>
            <a:ext cx="3425824" cy="2595896"/>
          </a:xfr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856942" y="2895600"/>
            <a:ext cx="3122795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3" y="2597734"/>
            <a:ext cx="5718175" cy="2537460"/>
          </a:xfr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sjp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5" y="4301139"/>
            <a:ext cx="2811940" cy="6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IE_taupe and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47037"/>
            <a:ext cx="8330323" cy="10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4527176" y="1277996"/>
            <a:ext cx="4288117" cy="646331"/>
          </a:xfrm>
          <a:prstGeom prst="rect">
            <a:avLst/>
          </a:prstGeom>
          <a:solidFill>
            <a:srgbClr val="FFFF74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is the “Ending</a:t>
            </a:r>
            <a:r>
              <a: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Logo Slide” layout. It should be the last slide in the deck</a:t>
            </a:r>
            <a:endParaRPr lang="en-US" dirty="0"/>
          </a:p>
        </p:txBody>
      </p:sp>
      <p:pic>
        <p:nvPicPr>
          <p:cNvPr id="6" name="Picture 5" descr="sjp_white and tau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06" y="1966397"/>
            <a:ext cx="4343614" cy="10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350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JIE_taupe and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96" y="4199492"/>
            <a:ext cx="511503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26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8229602" cy="3698081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30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0" y="1063229"/>
            <a:ext cx="9144000" cy="38337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1063228"/>
            <a:ext cx="8229600" cy="37302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457200" y="1063229"/>
            <a:ext cx="8229600" cy="37076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26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0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721683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05294" y="4879344"/>
            <a:ext cx="4138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Slide </a:t>
            </a:r>
            <a:fld id="{D75DE7E8-2144-B748-A2B9-9241C3AB1674}" type="slidenum">
              <a:rPr lang="en-US" sz="1200" smtClean="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57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81" r:id="rId2"/>
    <p:sldLayoutId id="2147483699" r:id="rId3"/>
    <p:sldLayoutId id="2147483700" r:id="rId4"/>
    <p:sldLayoutId id="2147483702" r:id="rId5"/>
    <p:sldLayoutId id="2147483701" r:id="rId6"/>
    <p:sldLayoutId id="2147483684" r:id="rId7"/>
    <p:sldLayoutId id="2147483685" r:id="rId8"/>
    <p:sldLayoutId id="2147483687" r:id="rId9"/>
    <p:sldLayoutId id="2147483697" r:id="rId10"/>
    <p:sldLayoutId id="21474837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mdavis@rand.org" TargetMode="External"/><Relationship Id="rId5" Type="http://schemas.openxmlformats.org/officeDocument/2006/relationships/hyperlink" Target="mailto:Mmizel@rand.org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57200">
            <a:normAutofit fontScale="90000"/>
          </a:bodyPr>
          <a:lstStyle/>
          <a:p>
            <a:r>
              <a:rPr lang="en-US" dirty="0"/>
              <a:t>What the Evidence Tells Us About the </a:t>
            </a:r>
            <a:r>
              <a:rPr lang="en-US" dirty="0" err="1"/>
              <a:t>Effectivenes</a:t>
            </a:r>
            <a:r>
              <a:rPr lang="en-US" dirty="0"/>
              <a:t> of Correctional Education</a:t>
            </a:r>
          </a:p>
        </p:txBody>
      </p:sp>
      <p:pic>
        <p:nvPicPr>
          <p:cNvPr id="6" name="Picture Placeholder 5" descr="metanalysiscover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r="15233"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18177" y="2895600"/>
            <a:ext cx="3425819" cy="1314450"/>
          </a:xfrm>
        </p:spPr>
        <p:txBody>
          <a:bodyPr>
            <a:normAutofit/>
          </a:bodyPr>
          <a:lstStyle/>
          <a:p>
            <a:r>
              <a:rPr lang="en-US" sz="2300" dirty="0"/>
              <a:t>Matthew Mizel, PhD, MSW</a:t>
            </a:r>
          </a:p>
          <a:p>
            <a:r>
              <a:rPr lang="en-US" sz="2300" dirty="0"/>
              <a:t>March 1, 2019</a:t>
            </a:r>
          </a:p>
        </p:txBody>
      </p:sp>
      <p:pic>
        <p:nvPicPr>
          <p:cNvPr id="7" name="Picture Placeholder 6" descr="finalrportcover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b="4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575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Is correctional education cost-effective?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978" y="549654"/>
            <a:ext cx="6701022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For hypothetical pool of 100 inmates, 3-year reincarceration rate, and direct costs of CE programs and incarceration itself   </a:t>
            </a:r>
          </a:p>
        </p:txBody>
      </p:sp>
      <p:pic>
        <p:nvPicPr>
          <p:cNvPr id="3" name="Picture 2" descr="6a00d8341bf73153ef0105359fa532970c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" y="3009384"/>
            <a:ext cx="1291094" cy="181498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85866" y="959424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089716"/>
            <a:ext cx="2474408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 percentage point reduction in probability of recidivating</a:t>
            </a:r>
          </a:p>
        </p:txBody>
      </p:sp>
    </p:spTree>
    <p:extLst>
      <p:ext uri="{BB962C8B-B14F-4D97-AF65-F5344CB8AC3E}">
        <p14:creationId xmlns:p14="http://schemas.microsoft.com/office/powerpoint/2010/main" val="115058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74192" y="1450731"/>
            <a:ext cx="1592385" cy="7180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Is correctional education cost-effective?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978" y="549654"/>
            <a:ext cx="6701022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For hypothetical pool of 100 inmates, 3-year reincarceration rate, and direct costs of CE programs and incarceration itself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7466" y="2388565"/>
            <a:ext cx="1353030" cy="18034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4814" y="1694950"/>
            <a:ext cx="1353030" cy="24872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0466" y="4195873"/>
            <a:ext cx="328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3-Year Reincarceration Costs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6540" y="3062506"/>
            <a:ext cx="1274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Participate in 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764" y="2785507"/>
            <a:ext cx="12748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Participate in 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0293" y="2072043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$2.28 million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7399" y="1394057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$3.25 million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8497" y="1502888"/>
            <a:ext cx="1365737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$970,000 cost savings</a:t>
            </a:r>
          </a:p>
        </p:txBody>
      </p:sp>
      <p:pic>
        <p:nvPicPr>
          <p:cNvPr id="16" name="Picture 15" descr="6a00d8341bf73153ef0105359fa532970c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" y="3009384"/>
            <a:ext cx="1291094" cy="181498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866" y="959424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089716"/>
            <a:ext cx="2474408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 percentage point reduction in probability of recidivating</a:t>
            </a:r>
          </a:p>
        </p:txBody>
      </p:sp>
    </p:spTree>
    <p:extLst>
      <p:ext uri="{BB962C8B-B14F-4D97-AF65-F5344CB8AC3E}">
        <p14:creationId xmlns:p14="http://schemas.microsoft.com/office/powerpoint/2010/main" val="11505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Is correctional education cost-effective?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978" y="549654"/>
            <a:ext cx="6701022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For hypothetical pool of 100 inmates, 3-year reincarceration rate, and direct costs of CE programs and incarceration itself  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8" y="1449249"/>
            <a:ext cx="2570934" cy="1119114"/>
          </a:xfrm>
          <a:prstGeom prst="rect">
            <a:avLst/>
          </a:prstGeom>
        </p:spPr>
      </p:pic>
      <p:pic>
        <p:nvPicPr>
          <p:cNvPr id="19" name="Picture 18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8" y="3165317"/>
            <a:ext cx="2545718" cy="11113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44368" y="1738497"/>
            <a:ext cx="1780382" cy="595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Every $ spent on CE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6684" y="3426128"/>
            <a:ext cx="1780382" cy="595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5$ in cost savings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392597" y="2589683"/>
            <a:ext cx="492861" cy="5022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47466" y="2388565"/>
            <a:ext cx="1353030" cy="18034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84814" y="1694950"/>
            <a:ext cx="1353030" cy="24872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6540" y="3062506"/>
            <a:ext cx="1274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Participate in 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8764" y="2785507"/>
            <a:ext cx="12748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Participate in 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0293" y="2072043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$2.28 million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7399" y="1394057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$3.25 million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0466" y="4195873"/>
            <a:ext cx="328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3-Year Reincarceration Costs</a:t>
            </a:r>
          </a:p>
        </p:txBody>
      </p:sp>
      <p:sp>
        <p:nvSpPr>
          <p:cNvPr id="23" name="Oval 22"/>
          <p:cNvSpPr/>
          <p:nvPr/>
        </p:nvSpPr>
        <p:spPr>
          <a:xfrm>
            <a:off x="2574192" y="1450731"/>
            <a:ext cx="1592385" cy="7180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8497" y="1502888"/>
            <a:ext cx="1365737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$970,000 cost savings</a:t>
            </a:r>
          </a:p>
        </p:txBody>
      </p:sp>
      <p:pic>
        <p:nvPicPr>
          <p:cNvPr id="28" name="Picture 27" descr="6a00d8341bf73153ef0105359fa532970c-800w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" y="3009384"/>
            <a:ext cx="1291094" cy="1814980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85866" y="959424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" y="1089716"/>
            <a:ext cx="2474408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 percentage point reduction in probability of recidivating</a:t>
            </a:r>
          </a:p>
        </p:txBody>
      </p:sp>
    </p:spTree>
    <p:extLst>
      <p:ext uri="{BB962C8B-B14F-4D97-AF65-F5344CB8AC3E}">
        <p14:creationId xmlns:p14="http://schemas.microsoft.com/office/powerpoint/2010/main" val="319993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Is correctional education cost-effective?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978" y="549654"/>
            <a:ext cx="6701022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For hypothetical pool of 100 inmates, 3-year reincarceration rate, and direct costs of CE programs and incarceration itself  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8" y="1449249"/>
            <a:ext cx="2570934" cy="1119114"/>
          </a:xfrm>
          <a:prstGeom prst="rect">
            <a:avLst/>
          </a:prstGeom>
        </p:spPr>
      </p:pic>
      <p:pic>
        <p:nvPicPr>
          <p:cNvPr id="19" name="Picture 18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38" y="3165317"/>
            <a:ext cx="2545718" cy="11113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44368" y="1738497"/>
            <a:ext cx="1780382" cy="595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Every $ spent on CE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6684" y="3426128"/>
            <a:ext cx="1780382" cy="595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5$ in cost savings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392597" y="2589683"/>
            <a:ext cx="492861" cy="5022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47466" y="2388565"/>
            <a:ext cx="1353030" cy="18034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84814" y="1694950"/>
            <a:ext cx="1353030" cy="24872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6540" y="3062506"/>
            <a:ext cx="1274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Participate in 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8764" y="2785507"/>
            <a:ext cx="12748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Don’t Participate in 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0293" y="2072043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$2.28 million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7399" y="1394057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$3.25 million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0466" y="4195873"/>
            <a:ext cx="328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3-Year Reincarceration Costs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0629" y="4512292"/>
            <a:ext cx="540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</a:rPr>
              <a:t>And results are likely conservative</a:t>
            </a:r>
          </a:p>
        </p:txBody>
      </p:sp>
      <p:sp>
        <p:nvSpPr>
          <p:cNvPr id="30" name="Oval 29"/>
          <p:cNvSpPr/>
          <p:nvPr/>
        </p:nvSpPr>
        <p:spPr>
          <a:xfrm>
            <a:off x="2574192" y="1450731"/>
            <a:ext cx="1592385" cy="7180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88497" y="1502888"/>
            <a:ext cx="1365737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$970,000 cost savings</a:t>
            </a:r>
          </a:p>
        </p:txBody>
      </p:sp>
      <p:pic>
        <p:nvPicPr>
          <p:cNvPr id="28" name="Picture 27" descr="6a00d8341bf73153ef0105359fa532970c-800w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" y="3009384"/>
            <a:ext cx="1291094" cy="1814980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>
          <a:xfrm>
            <a:off x="285866" y="959424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" y="1089716"/>
            <a:ext cx="2474408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 percentage point reduction in probability of recidivating</a:t>
            </a:r>
          </a:p>
        </p:txBody>
      </p:sp>
    </p:spTree>
    <p:extLst>
      <p:ext uri="{BB962C8B-B14F-4D97-AF65-F5344CB8AC3E}">
        <p14:creationId xmlns:p14="http://schemas.microsoft.com/office/powerpoint/2010/main" val="336685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24" y="287677"/>
            <a:ext cx="8229600" cy="1063229"/>
          </a:xfrm>
        </p:spPr>
        <p:txBody>
          <a:bodyPr>
            <a:normAutofit fontScale="90000"/>
          </a:bodyPr>
          <a:lstStyle/>
          <a:p>
            <a:r>
              <a:rPr lang="en-US" dirty="0"/>
              <a:t>RAND also examined reentry experiences of those who participated in postsecondary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13311" y="1671435"/>
            <a:ext cx="5843434" cy="2121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Evaluated the North Carolina Pathways from Prison to Postsecondary Education Project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Two-years prior to release individuals had access to postsecondary education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Two-years post-release were provided assistance to complete their education (and earn degree or credentials)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4" y="1720151"/>
            <a:ext cx="2723287" cy="26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952"/>
            <a:ext cx="8229600" cy="1063229"/>
          </a:xfrm>
        </p:spPr>
        <p:txBody>
          <a:bodyPr>
            <a:normAutofit fontScale="90000"/>
          </a:bodyPr>
          <a:lstStyle/>
          <a:p>
            <a:r>
              <a:rPr lang="en-US" dirty="0"/>
              <a:t>NC had three communities to which Pathways students could return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354" y="3197883"/>
            <a:ext cx="8668496" cy="17609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Chose communities because Local Reentry Councils already established and better able to provide reentry support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Students had to choose between these three communities; in number of instances, that meant being away from family</a:t>
            </a:r>
          </a:p>
        </p:txBody>
      </p:sp>
      <p:pic>
        <p:nvPicPr>
          <p:cNvPr id="1026" name="Picture 2" descr="Image result for map of nc major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2" y="994226"/>
            <a:ext cx="6370349" cy="22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7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rmAutofit fontScale="90000"/>
          </a:bodyPr>
          <a:lstStyle/>
          <a:p>
            <a:r>
              <a:rPr lang="en-US" dirty="0"/>
              <a:t>Reentry itself can be a </a:t>
            </a:r>
            <a:br>
              <a:rPr lang="en-US" dirty="0"/>
            </a:br>
            <a:r>
              <a:rPr lang="en-US" dirty="0"/>
              <a:t>very challenging time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902" y="1248541"/>
            <a:ext cx="8772943" cy="369808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Many leave prison with very little resources or family support</a:t>
            </a:r>
          </a:p>
          <a:p>
            <a:pPr lvl="0"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Students very anxious about finding employment and felt the pressure to work full-time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Fear of homelessness and family pressure to provide support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54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a range of responsibilities contributes to reentry challenges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2222" y="1240749"/>
            <a:ext cx="3755380" cy="3698081"/>
          </a:xfrm>
        </p:spPr>
        <p:txBody>
          <a:bodyPr/>
          <a:lstStyle/>
          <a:p>
            <a:pPr lvl="0"/>
            <a:r>
              <a:rPr lang="en-US" sz="2800" dirty="0"/>
              <a:t>Students were trying to go to school full-time, work full-time, reunite with family, plus some were dealing with other issues (depression, substance abuse)</a:t>
            </a:r>
          </a:p>
        </p:txBody>
      </p:sp>
      <p:pic>
        <p:nvPicPr>
          <p:cNvPr id="4" name="Picture 3" descr="Screen Shot 2016-10-31 at 12.1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7" y="2847271"/>
            <a:ext cx="382902" cy="794168"/>
          </a:xfrm>
          <a:prstGeom prst="rect">
            <a:avLst/>
          </a:prstGeom>
        </p:spPr>
      </p:pic>
      <p:pic>
        <p:nvPicPr>
          <p:cNvPr id="5" name="Picture 4" descr="Screen Shot 2016-10-31 at 12.15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7" y="4263258"/>
            <a:ext cx="1041636" cy="885602"/>
          </a:xfrm>
          <a:prstGeom prst="rect">
            <a:avLst/>
          </a:prstGeom>
        </p:spPr>
      </p:pic>
      <p:pic>
        <p:nvPicPr>
          <p:cNvPr id="6" name="Picture 5" descr="Screen Shot 2016-10-31 at 12.19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8" y="1969575"/>
            <a:ext cx="886974" cy="703462"/>
          </a:xfrm>
          <a:prstGeom prst="rect">
            <a:avLst/>
          </a:prstGeom>
        </p:spPr>
      </p:pic>
      <p:pic>
        <p:nvPicPr>
          <p:cNvPr id="7" name="Picture 6" descr="Screen Shot 2016-10-31 at 12.14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06" y="1869079"/>
            <a:ext cx="1084664" cy="794822"/>
          </a:xfrm>
          <a:prstGeom prst="rect">
            <a:avLst/>
          </a:prstGeom>
        </p:spPr>
      </p:pic>
      <p:pic>
        <p:nvPicPr>
          <p:cNvPr id="8" name="Picture 7" descr="Screen Shot 2016-10-31 at 12.16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33" y="3187871"/>
            <a:ext cx="885500" cy="8979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206103" y="3276008"/>
            <a:ext cx="730983" cy="51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0737" y="2545134"/>
            <a:ext cx="438583" cy="529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27560" y="2627357"/>
            <a:ext cx="578572" cy="472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6000" y="3279321"/>
            <a:ext cx="791647" cy="416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38612" y="3760206"/>
            <a:ext cx="9137" cy="511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6-10-31 at 12.31.0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1" y="3349091"/>
            <a:ext cx="794452" cy="7491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15768" y="2517729"/>
            <a:ext cx="1160417" cy="219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136227"/>
            <a:ext cx="51853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Balancing Work/School/Other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89081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rmAutofit/>
          </a:bodyPr>
          <a:lstStyle/>
          <a:p>
            <a:r>
              <a:rPr lang="en-US" sz="3600" dirty="0"/>
              <a:t>Challenges of finding employment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9320" y="944664"/>
            <a:ext cx="8772943" cy="407319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3000"/>
              </a:spcBef>
            </a:pPr>
            <a:r>
              <a:rPr lang="en-US" sz="2800" dirty="0"/>
              <a:t>Pathways helped students find jobs in 3 NC communities, but degree of help varied across sites</a:t>
            </a:r>
          </a:p>
          <a:p>
            <a:pPr lvl="1"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Asheville placed students in jobs right away; Charlotte and Greenville were less hands-on</a:t>
            </a:r>
          </a:p>
          <a:p>
            <a:pPr lvl="1"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Program also able to connect students with counseling, etc.</a:t>
            </a:r>
          </a:p>
          <a:p>
            <a:pPr lvl="0">
              <a:lnSpc>
                <a:spcPct val="90000"/>
              </a:lnSpc>
              <a:spcBef>
                <a:spcPts val="3000"/>
              </a:spcBef>
            </a:pPr>
            <a:r>
              <a:rPr lang="en-US" sz="2800" dirty="0"/>
              <a:t>Some students dropped out because they felt they had to choose work over school and felt the pressure to work full-time</a:t>
            </a:r>
          </a:p>
        </p:txBody>
      </p:sp>
    </p:spTree>
    <p:extLst>
      <p:ext uri="{BB962C8B-B14F-4D97-AF65-F5344CB8AC3E}">
        <p14:creationId xmlns:p14="http://schemas.microsoft.com/office/powerpoint/2010/main" val="79047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rmAutofit/>
          </a:bodyPr>
          <a:lstStyle/>
          <a:p>
            <a:r>
              <a:rPr lang="en-US" sz="3600" dirty="0"/>
              <a:t>Family Role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9320" y="944664"/>
            <a:ext cx="8772943" cy="4073195"/>
          </a:xfrm>
        </p:spPr>
        <p:txBody>
          <a:bodyPr/>
          <a:lstStyle/>
          <a:p>
            <a:pPr lvl="0"/>
            <a:r>
              <a:rPr lang="en-US" sz="2800" dirty="0"/>
              <a:t>Some students very close to families—for those not living near their family, it was a difficult choice</a:t>
            </a:r>
          </a:p>
          <a:p>
            <a:r>
              <a:rPr lang="en-US" sz="2800" dirty="0"/>
              <a:t>Some families supportive in number of ways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Support student being in program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Helped with clothing, food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Offered a place to stay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Helped with a car</a:t>
            </a:r>
          </a:p>
        </p:txBody>
      </p:sp>
    </p:spTree>
    <p:extLst>
      <p:ext uri="{BB962C8B-B14F-4D97-AF65-F5344CB8AC3E}">
        <p14:creationId xmlns:p14="http://schemas.microsoft.com/office/powerpoint/2010/main" val="97083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66B4-C112-7647-A36D-2BF6DF46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6757-2147-1F4E-BB11-0C9BEAF29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year 700,000 people return from prison</a:t>
            </a:r>
          </a:p>
          <a:p>
            <a:r>
              <a:rPr lang="en-US" dirty="0"/>
              <a:t>Within 3 years, 40% reincarcerated</a:t>
            </a:r>
          </a:p>
        </p:txBody>
      </p:sp>
    </p:spTree>
    <p:extLst>
      <p:ext uri="{BB962C8B-B14F-4D97-AF65-F5344CB8AC3E}">
        <p14:creationId xmlns:p14="http://schemas.microsoft.com/office/powerpoint/2010/main" val="1567875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rmAutofit/>
          </a:bodyPr>
          <a:lstStyle/>
          <a:p>
            <a:r>
              <a:rPr lang="en-US" sz="3600" dirty="0"/>
              <a:t>Family Role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5" y="1287499"/>
            <a:ext cx="8772943" cy="364465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But family members may also be in need of support: children, parents, grandparents</a:t>
            </a:r>
          </a:p>
          <a:p>
            <a:pPr lvl="0"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Students with children—often not living with them, but student wanted to reunite and provide for them</a:t>
            </a:r>
          </a:p>
          <a:p>
            <a:pPr lvl="0"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Meant family was a major factor in decision whether or not to remain in program and complete their education</a:t>
            </a:r>
          </a:p>
        </p:txBody>
      </p:sp>
    </p:spTree>
    <p:extLst>
      <p:ext uri="{BB962C8B-B14F-4D97-AF65-F5344CB8AC3E}">
        <p14:creationId xmlns:p14="http://schemas.microsoft.com/office/powerpoint/2010/main" val="2752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21" y="102476"/>
            <a:ext cx="8757358" cy="1063229"/>
          </a:xfrm>
        </p:spPr>
        <p:txBody>
          <a:bodyPr>
            <a:noAutofit/>
          </a:bodyPr>
          <a:lstStyle/>
          <a:p>
            <a:r>
              <a:rPr lang="en-US" sz="3600" dirty="0"/>
              <a:t>Program Navigators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5" y="1287499"/>
            <a:ext cx="8772943" cy="364465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Quality and dedication of the Program Navigator varied</a:t>
            </a:r>
          </a:p>
          <a:p>
            <a:pPr lvl="1">
              <a:lnSpc>
                <a:spcPct val="90000"/>
              </a:lnSpc>
              <a:spcBef>
                <a:spcPts val="4200"/>
              </a:spcBef>
            </a:pPr>
            <a:r>
              <a:rPr lang="en-US" sz="2400" dirty="0"/>
              <a:t>In many cases, Navigator was instrumental in facilitating college enrollment and linking students to college support services (e.g., tutoring)</a:t>
            </a:r>
          </a:p>
          <a:p>
            <a:pPr lvl="1">
              <a:lnSpc>
                <a:spcPct val="90000"/>
              </a:lnSpc>
              <a:spcBef>
                <a:spcPts val="4200"/>
              </a:spcBef>
            </a:pPr>
            <a:r>
              <a:rPr lang="en-US" sz="2400" dirty="0"/>
              <a:t>In other cases, Navigator was less hands-on</a:t>
            </a:r>
          </a:p>
        </p:txBody>
      </p:sp>
    </p:spTree>
    <p:extLst>
      <p:ext uri="{BB962C8B-B14F-4D97-AF65-F5344CB8AC3E}">
        <p14:creationId xmlns:p14="http://schemas.microsoft.com/office/powerpoint/2010/main" val="120087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Autofit/>
          </a:bodyPr>
          <a:lstStyle/>
          <a:p>
            <a:r>
              <a:rPr lang="en-US" sz="3600" dirty="0"/>
              <a:t>Probation/Parole Officer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5" y="1287499"/>
            <a:ext cx="8772943" cy="364465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Pathways Program tried to work with community corrections to assign officers who would be supportive of the program</a:t>
            </a:r>
          </a:p>
          <a:p>
            <a:pPr lvl="0"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Some POs were very supportive</a:t>
            </a:r>
          </a:p>
          <a:p>
            <a:pPr lvl="1">
              <a:lnSpc>
                <a:spcPct val="90000"/>
              </a:lnSpc>
              <a:spcBef>
                <a:spcPts val="3600"/>
              </a:spcBef>
            </a:pPr>
            <a:r>
              <a:rPr lang="en-US" sz="2400" dirty="0"/>
              <a:t>Officers became key member of students’ support system: treated with respect and genuinely cared</a:t>
            </a:r>
          </a:p>
        </p:txBody>
      </p:sp>
    </p:spTree>
    <p:extLst>
      <p:ext uri="{BB962C8B-B14F-4D97-AF65-F5344CB8AC3E}">
        <p14:creationId xmlns:p14="http://schemas.microsoft.com/office/powerpoint/2010/main" val="426641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1" y="-63952"/>
            <a:ext cx="8757358" cy="1063229"/>
          </a:xfrm>
        </p:spPr>
        <p:txBody>
          <a:bodyPr>
            <a:noAutofit/>
          </a:bodyPr>
          <a:lstStyle/>
          <a:p>
            <a:r>
              <a:rPr lang="en-US" sz="3600" dirty="0"/>
              <a:t>Probation/Parole Officer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8155" y="1287499"/>
            <a:ext cx="8772943" cy="364465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2400"/>
              </a:spcBef>
            </a:pPr>
            <a:r>
              <a:rPr lang="en-US" sz="2800" dirty="0"/>
              <a:t>But some POs were a hindrance</a:t>
            </a:r>
          </a:p>
          <a:p>
            <a:pPr lvl="0">
              <a:lnSpc>
                <a:spcPct val="90000"/>
              </a:lnSpc>
              <a:spcBef>
                <a:spcPts val="2400"/>
              </a:spcBef>
            </a:pPr>
            <a:r>
              <a:rPr lang="en-US" sz="2800" dirty="0"/>
              <a:t>Not familiar with program or felt their job was to only enforce conditions of probation/parole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Some POs didn’t permit students to go visit their family or have them stay with them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Others were unsympathetic to transportation issues that made it challenging to get to work and school within curfew</a:t>
            </a:r>
          </a:p>
        </p:txBody>
      </p:sp>
    </p:spTree>
    <p:extLst>
      <p:ext uri="{BB962C8B-B14F-4D97-AF65-F5344CB8AC3E}">
        <p14:creationId xmlns:p14="http://schemas.microsoft.com/office/powerpoint/2010/main" val="61435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0" y="0"/>
            <a:ext cx="8757358" cy="1063229"/>
          </a:xfrm>
        </p:spPr>
        <p:txBody>
          <a:bodyPr>
            <a:noAutofit/>
          </a:bodyPr>
          <a:lstStyle/>
          <a:p>
            <a:r>
              <a:rPr lang="en-US" sz="3600" dirty="0"/>
              <a:t>Having a trusted person of </a:t>
            </a:r>
            <a:br>
              <a:rPr lang="en-US" sz="3600" dirty="0"/>
            </a:br>
            <a:r>
              <a:rPr lang="en-US" sz="3600" dirty="0"/>
              <a:t>authority is important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990" y="1201790"/>
            <a:ext cx="8772943" cy="3644651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2800" dirty="0"/>
              <a:t>Need to sort through challenges they face with reentry, help problem-solve, and help to stay motivated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For some, Pathways Navigator and/or parole officer played that role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“I didn’t have the supportive cast I thought I had been promised when I got out”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his family and PO ended up being that</a:t>
            </a:r>
          </a:p>
        </p:txBody>
      </p:sp>
    </p:spTree>
    <p:extLst>
      <p:ext uri="{BB962C8B-B14F-4D97-AF65-F5344CB8AC3E}">
        <p14:creationId xmlns:p14="http://schemas.microsoft.com/office/powerpoint/2010/main" val="248900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3A37-A192-C34E-AB9E-67E67EF0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6F28-DB95-534B-B15E-6B7BE6546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8229602" cy="21088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Reduces recidivism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Promotes employment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Need more research on the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9FD4E-B1EE-8E48-94DB-0F50BE585C5F}"/>
              </a:ext>
            </a:extLst>
          </p:cNvPr>
          <p:cNvSpPr txBox="1"/>
          <p:nvPr/>
        </p:nvSpPr>
        <p:spPr>
          <a:xfrm>
            <a:off x="906308" y="4590373"/>
            <a:ext cx="6840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Photo: https://</a:t>
            </a:r>
            <a:r>
              <a:rPr lang="en-US" sz="900" dirty="0" err="1"/>
              <a:t>www.rochester.edu</a:t>
            </a:r>
            <a:r>
              <a:rPr lang="en-US" sz="900" dirty="0"/>
              <a:t>/</a:t>
            </a:r>
            <a:r>
              <a:rPr lang="en-US" sz="900" dirty="0" err="1"/>
              <a:t>newscenter</a:t>
            </a:r>
            <a:r>
              <a:rPr lang="en-US" sz="900" dirty="0"/>
              <a:t>/rochesters-prison-education-program-aims-to-transform-lives-of-inmates-undergraduates/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57BFF-69F5-604F-958B-411A786C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89" y="2376499"/>
            <a:ext cx="4913822" cy="21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31 at 10.59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59" y="1787069"/>
            <a:ext cx="4419850" cy="1575209"/>
          </a:xfrm>
          <a:prstGeom prst="rect">
            <a:avLst/>
          </a:prstGeom>
        </p:spPr>
      </p:pic>
      <p:pic>
        <p:nvPicPr>
          <p:cNvPr id="4" name="Picture 3" descr="Screen Shot 2016-10-31 at 11.01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67" y="2389055"/>
            <a:ext cx="622300" cy="52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23" y="3428317"/>
            <a:ext cx="660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Contact Information:</a:t>
            </a:r>
          </a:p>
          <a:p>
            <a:r>
              <a:rPr lang="en-US" sz="2400" dirty="0"/>
              <a:t>Matthew Mizel (</a:t>
            </a:r>
            <a:r>
              <a:rPr lang="en-US" sz="2400" dirty="0">
                <a:hlinkClick r:id="rId5"/>
              </a:rPr>
              <a:t>Mmizel@rand.org</a:t>
            </a:r>
            <a:r>
              <a:rPr lang="en-US" sz="2400" dirty="0"/>
              <a:t>) </a:t>
            </a:r>
          </a:p>
          <a:p>
            <a:r>
              <a:rPr lang="en-US" sz="2400" dirty="0"/>
              <a:t>Lois Davis (</a:t>
            </a:r>
            <a:r>
              <a:rPr lang="en-US" sz="2400" dirty="0">
                <a:hlinkClick r:id="rId6"/>
              </a:rPr>
              <a:t>Lmdavis@rand.org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929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04" y="411382"/>
            <a:ext cx="8833592" cy="7960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 2013, RAND published meta-analytic results on the effectiveness of correctional education</a:t>
            </a:r>
          </a:p>
        </p:txBody>
      </p:sp>
      <p:pic>
        <p:nvPicPr>
          <p:cNvPr id="4" name="Picture 3" descr="BJA DOJ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4" y="2158478"/>
            <a:ext cx="3233374" cy="1299950"/>
          </a:xfrm>
          <a:prstGeom prst="rect">
            <a:avLst/>
          </a:prstGeom>
        </p:spPr>
      </p:pic>
      <p:pic>
        <p:nvPicPr>
          <p:cNvPr id="7" name="Picture 6" descr="LogoTy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71" y="3156299"/>
            <a:ext cx="1645050" cy="1478308"/>
          </a:xfrm>
          <a:prstGeom prst="rect">
            <a:avLst/>
          </a:prstGeom>
        </p:spPr>
      </p:pic>
      <p:pic>
        <p:nvPicPr>
          <p:cNvPr id="14" name="Picture 13" descr="es-rand3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83" y="1360642"/>
            <a:ext cx="2193134" cy="148922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753209" y="1179951"/>
            <a:ext cx="2892027" cy="3609824"/>
          </a:xfrm>
          <a:prstGeom prst="round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28194" y="2371451"/>
            <a:ext cx="1393281" cy="7536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What the meta-analysis showed: </a:t>
            </a:r>
            <a:r>
              <a:rPr lang="en-US" sz="3600" u="sng" dirty="0"/>
              <a:t>recidivism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105" y="999169"/>
            <a:ext cx="3659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Those who participate in CE programs vs.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those who do not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599674" y="2280422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7828" y="2410714"/>
            <a:ext cx="2890459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 percentage point reduction in probability of recidivating</a:t>
            </a:r>
          </a:p>
        </p:txBody>
      </p:sp>
      <p:pic>
        <p:nvPicPr>
          <p:cNvPr id="8" name="Picture 7" descr="Screen Shot 2014-02-14 at 12.0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662"/>
            <a:ext cx="2889612" cy="18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What the meta-analysis showed: </a:t>
            </a:r>
            <a:r>
              <a:rPr lang="en-US" sz="3600" u="sng" dirty="0"/>
              <a:t>recidivism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105" y="999169"/>
            <a:ext cx="3659346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Those who participate in CE programs vs. </a:t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those who do not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599674" y="2280422"/>
            <a:ext cx="1725015" cy="196168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7828" y="2410714"/>
            <a:ext cx="2890459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13 percentage point reduction in probability of recidivating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5393" y="1642124"/>
            <a:ext cx="2933759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In general, ABE, H.S./GED, post-secondary, and vocational education programs all showed reduction in risk of recidivating</a:t>
            </a:r>
          </a:p>
        </p:txBody>
      </p:sp>
      <p:pic>
        <p:nvPicPr>
          <p:cNvPr id="13" name="Picture 12" descr="Screen Shot 2014-02-14 at 12.0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662"/>
            <a:ext cx="2889612" cy="18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What the meta-analysis showed: </a:t>
            </a:r>
            <a:r>
              <a:rPr lang="en-US" sz="3600" u="sng" dirty="0"/>
              <a:t>employment</a:t>
            </a:r>
            <a:r>
              <a:rPr lang="en-US" sz="3600" dirty="0"/>
              <a:t> 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3516371" y="2558719"/>
            <a:ext cx="1725015" cy="1961686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5953" y="884704"/>
            <a:ext cx="3589217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Those who participate in either vocational/academic CE programs vs.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those who do not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8903" y="3545082"/>
            <a:ext cx="2198920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13% increase in odds of obtaining employment</a:t>
            </a:r>
          </a:p>
        </p:txBody>
      </p:sp>
      <p:pic>
        <p:nvPicPr>
          <p:cNvPr id="13" name="Picture 12" descr="wel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5" y="1213902"/>
            <a:ext cx="1954558" cy="1298030"/>
          </a:xfrm>
          <a:prstGeom prst="rect">
            <a:avLst/>
          </a:prstGeom>
        </p:spPr>
      </p:pic>
      <p:pic>
        <p:nvPicPr>
          <p:cNvPr id="14" name="Picture 13" descr="educationdiplo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" y="2918977"/>
            <a:ext cx="1762532" cy="17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402"/>
            <a:ext cx="9143999" cy="1063229"/>
          </a:xfrm>
        </p:spPr>
        <p:txBody>
          <a:bodyPr>
            <a:normAutofit/>
          </a:bodyPr>
          <a:lstStyle/>
          <a:p>
            <a:r>
              <a:rPr lang="en-US" sz="3600" dirty="0"/>
              <a:t>What the meta-analysis showed: </a:t>
            </a:r>
            <a:r>
              <a:rPr lang="en-US" sz="3600" u="sng" dirty="0"/>
              <a:t>employment</a:t>
            </a:r>
            <a:r>
              <a:rPr lang="en-US" sz="3600" dirty="0"/>
              <a:t> 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3516371" y="2558719"/>
            <a:ext cx="1725015" cy="196168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8903" y="3545082"/>
            <a:ext cx="2198920" cy="844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13% increase in odds of obtaining employment</a:t>
            </a:r>
          </a:p>
        </p:txBody>
      </p:sp>
      <p:pic>
        <p:nvPicPr>
          <p:cNvPr id="13" name="Picture 12" descr="wel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5" y="1213902"/>
            <a:ext cx="1954558" cy="1298030"/>
          </a:xfrm>
          <a:prstGeom prst="rect">
            <a:avLst/>
          </a:prstGeom>
        </p:spPr>
      </p:pic>
      <p:pic>
        <p:nvPicPr>
          <p:cNvPr id="14" name="Picture 13" descr="educationdiplo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" y="2918977"/>
            <a:ext cx="1762532" cy="1762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8595" y="2457880"/>
            <a:ext cx="2786563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But only one study was high quality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953" y="884704"/>
            <a:ext cx="3589217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Those who participate in either vocational/academic CE programs vs. </a:t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those who do not</a:t>
            </a:r>
          </a:p>
        </p:txBody>
      </p:sp>
    </p:spTree>
    <p:extLst>
      <p:ext uri="{BB962C8B-B14F-4D97-AF65-F5344CB8AC3E}">
        <p14:creationId xmlns:p14="http://schemas.microsoft.com/office/powerpoint/2010/main" val="183550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0"/>
            <a:ext cx="8499607" cy="930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Updated 2018 Meta-Analysis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3544811" y="1185654"/>
            <a:ext cx="587642" cy="3601161"/>
          </a:xfrm>
          <a:prstGeom prst="lef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99326" y="2316560"/>
            <a:ext cx="4933950" cy="2444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5907" y="980546"/>
            <a:ext cx="3145423" cy="3982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creen Shot 2014-02-13 at 1.4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0" y="982383"/>
            <a:ext cx="3125646" cy="397809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F6BF8A-01C9-4899-A144-0CABC7DC00BB}"/>
              </a:ext>
            </a:extLst>
          </p:cNvPr>
          <p:cNvSpPr txBox="1">
            <a:spLocks/>
          </p:cNvSpPr>
          <p:nvPr/>
        </p:nvSpPr>
        <p:spPr>
          <a:xfrm>
            <a:off x="3838632" y="1082912"/>
            <a:ext cx="4822865" cy="3259404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meta-analysis included studies of CE programs from 1980-2011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meta-analysis also included studies of CE programs from 2011-2017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So combined, 37 years of research on CE programs were analyzed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02" y="0"/>
            <a:ext cx="9083998" cy="796046"/>
          </a:xfrm>
        </p:spPr>
        <p:txBody>
          <a:bodyPr>
            <a:normAutofit/>
          </a:bodyPr>
          <a:lstStyle/>
          <a:p>
            <a:r>
              <a:rPr lang="en-US" sz="3600" dirty="0"/>
              <a:t>Initial estimates of CE effectiveness still hold</a:t>
            </a:r>
          </a:p>
        </p:txBody>
      </p:sp>
      <p:pic>
        <p:nvPicPr>
          <p:cNvPr id="3" name="Picture 2" descr="evid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6" y="1037946"/>
            <a:ext cx="2956340" cy="29563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345090" y="950392"/>
            <a:ext cx="5798910" cy="3259404"/>
          </a:xfrm>
        </p:spPr>
        <p:txBody>
          <a:bodyPr anchor="t" anchorCtr="1">
            <a:noAutofit/>
          </a:bodyPr>
          <a:lstStyle/>
          <a:p>
            <a:pPr lvl="0"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Recidivism: those who participate in CE programs had a 13 percentage point reduction in their risk of recidivating</a:t>
            </a:r>
          </a:p>
          <a:p>
            <a:pPr lvl="1">
              <a:lnSpc>
                <a:spcPct val="90000"/>
              </a:lnSpc>
              <a:spcBef>
                <a:spcPts val="3000"/>
              </a:spcBef>
            </a:pPr>
            <a:r>
              <a:rPr lang="en-US" sz="2000" dirty="0"/>
              <a:t>Results hold for all types of CE programs (adult basic ed., GED, vocational/CTE, college courses)</a:t>
            </a:r>
          </a:p>
          <a:p>
            <a:pPr lvl="0">
              <a:lnSpc>
                <a:spcPct val="90000"/>
              </a:lnSpc>
              <a:spcBef>
                <a:spcPts val="3000"/>
              </a:spcBef>
            </a:pPr>
            <a:r>
              <a:rPr lang="en-US" sz="2400" dirty="0"/>
              <a:t>Employment: those who participate in CE programs had a 12 percent increase in their odds of finding employment</a:t>
            </a:r>
          </a:p>
        </p:txBody>
      </p:sp>
    </p:spTree>
    <p:extLst>
      <p:ext uri="{BB962C8B-B14F-4D97-AF65-F5344CB8AC3E}">
        <p14:creationId xmlns:p14="http://schemas.microsoft.com/office/powerpoint/2010/main" val="237729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4007</TotalTime>
  <Words>1084</Words>
  <Application>Microsoft Office PowerPoint</Application>
  <PresentationFormat>On-screen Show (16:9)</PresentationFormat>
  <Paragraphs>146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Franklin Gothic Book</vt:lpstr>
      <vt:lpstr>Franklin Gothic Medium</vt:lpstr>
      <vt:lpstr>Office Theme</vt:lpstr>
      <vt:lpstr>What the Evidence Tells Us About the Effectivenes of Correctional Education</vt:lpstr>
      <vt:lpstr>Re-Entry</vt:lpstr>
      <vt:lpstr>In 2013, RAND published meta-analytic results on the effectiveness of correctional education</vt:lpstr>
      <vt:lpstr>What the meta-analysis showed: recidivism </vt:lpstr>
      <vt:lpstr>What the meta-analysis showed: recidivism </vt:lpstr>
      <vt:lpstr>What the meta-analysis showed: employment </vt:lpstr>
      <vt:lpstr>What the meta-analysis showed: employment </vt:lpstr>
      <vt:lpstr>Updated 2018 Meta-Analysis</vt:lpstr>
      <vt:lpstr>Initial estimates of CE effectiveness still hold</vt:lpstr>
      <vt:lpstr>Is correctional education cost-effective?</vt:lpstr>
      <vt:lpstr>Is correctional education cost-effective?</vt:lpstr>
      <vt:lpstr>Is correctional education cost-effective?</vt:lpstr>
      <vt:lpstr>Is correctional education cost-effective?</vt:lpstr>
      <vt:lpstr>RAND also examined reentry experiences of those who participated in postsecondary education</vt:lpstr>
      <vt:lpstr>NC had three communities to which Pathways students could return</vt:lpstr>
      <vt:lpstr>Reentry itself can be a  very challenging time</vt:lpstr>
      <vt:lpstr>Balancing a range of responsibilities contributes to reentry challenges</vt:lpstr>
      <vt:lpstr>Challenges of finding employment</vt:lpstr>
      <vt:lpstr>Family Role</vt:lpstr>
      <vt:lpstr>Family Role</vt:lpstr>
      <vt:lpstr>Program Navigators</vt:lpstr>
      <vt:lpstr>Probation/Parole Officer</vt:lpstr>
      <vt:lpstr>Probation/Parole Officer</vt:lpstr>
      <vt:lpstr>Having a trusted person of  authority is important </vt:lpstr>
      <vt:lpstr>Prison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Erin-Elizabeth Johnson</dc:creator>
  <cp:lastModifiedBy>Justine Ross</cp:lastModifiedBy>
  <cp:revision>483</cp:revision>
  <cp:lastPrinted>2013-04-24T19:35:46Z</cp:lastPrinted>
  <dcterms:created xsi:type="dcterms:W3CDTF">2012-11-06T15:13:34Z</dcterms:created>
  <dcterms:modified xsi:type="dcterms:W3CDTF">2019-03-19T00:07:36Z</dcterms:modified>
</cp:coreProperties>
</file>