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9" r:id="rId1"/>
  </p:sldMasterIdLst>
  <p:notesMasterIdLst>
    <p:notesMasterId r:id="rId31"/>
  </p:notesMasterIdLst>
  <p:handoutMasterIdLst>
    <p:handoutMasterId r:id="rId32"/>
  </p:handoutMasterIdLst>
  <p:sldIdLst>
    <p:sldId id="710" r:id="rId2"/>
    <p:sldId id="786" r:id="rId3"/>
    <p:sldId id="792" r:id="rId4"/>
    <p:sldId id="788" r:id="rId5"/>
    <p:sldId id="760" r:id="rId6"/>
    <p:sldId id="728" r:id="rId7"/>
    <p:sldId id="763" r:id="rId8"/>
    <p:sldId id="729" r:id="rId9"/>
    <p:sldId id="781" r:id="rId10"/>
    <p:sldId id="743" r:id="rId11"/>
    <p:sldId id="785" r:id="rId12"/>
    <p:sldId id="779" r:id="rId13"/>
    <p:sldId id="730" r:id="rId14"/>
    <p:sldId id="753" r:id="rId15"/>
    <p:sldId id="731" r:id="rId16"/>
    <p:sldId id="754" r:id="rId17"/>
    <p:sldId id="780" r:id="rId18"/>
    <p:sldId id="732" r:id="rId19"/>
    <p:sldId id="711" r:id="rId20"/>
    <p:sldId id="756" r:id="rId21"/>
    <p:sldId id="733" r:id="rId22"/>
    <p:sldId id="759" r:id="rId23"/>
    <p:sldId id="741" r:id="rId24"/>
    <p:sldId id="746" r:id="rId25"/>
    <p:sldId id="757" r:id="rId26"/>
    <p:sldId id="758" r:id="rId27"/>
    <p:sldId id="742" r:id="rId28"/>
    <p:sldId id="744" r:id="rId29"/>
    <p:sldId id="790" r:id="rId30"/>
  </p:sldIdLst>
  <p:sldSz cx="9144000" cy="6858000" type="screen4x3"/>
  <p:notesSz cx="7010400" cy="9296400"/>
  <p:custDataLst>
    <p:tags r:id="rId33"/>
  </p:custDataLst>
  <p:defaultTextStyle>
    <a:defPPr>
      <a:defRPr lang="en-US"/>
    </a:defPPr>
    <a:lvl1pPr algn="l" rtl="0" fontAlgn="base">
      <a:spcBef>
        <a:spcPct val="0"/>
      </a:spcBef>
      <a:spcAft>
        <a:spcPct val="0"/>
      </a:spcAft>
      <a:defRPr kern="1200">
        <a:solidFill>
          <a:schemeClr val="tx1"/>
        </a:solidFill>
        <a:latin typeface="Garamond" pitchFamily="18" charset="0"/>
        <a:ea typeface="+mn-ea"/>
        <a:cs typeface="+mn-cs"/>
      </a:defRPr>
    </a:lvl1pPr>
    <a:lvl2pPr marL="457200" algn="l" rtl="0" fontAlgn="base">
      <a:spcBef>
        <a:spcPct val="0"/>
      </a:spcBef>
      <a:spcAft>
        <a:spcPct val="0"/>
      </a:spcAft>
      <a:defRPr kern="1200">
        <a:solidFill>
          <a:schemeClr val="tx1"/>
        </a:solidFill>
        <a:latin typeface="Garamond" pitchFamily="18" charset="0"/>
        <a:ea typeface="+mn-ea"/>
        <a:cs typeface="+mn-cs"/>
      </a:defRPr>
    </a:lvl2pPr>
    <a:lvl3pPr marL="914400" algn="l" rtl="0" fontAlgn="base">
      <a:spcBef>
        <a:spcPct val="0"/>
      </a:spcBef>
      <a:spcAft>
        <a:spcPct val="0"/>
      </a:spcAft>
      <a:defRPr kern="1200">
        <a:solidFill>
          <a:schemeClr val="tx1"/>
        </a:solidFill>
        <a:latin typeface="Garamond" pitchFamily="18" charset="0"/>
        <a:ea typeface="+mn-ea"/>
        <a:cs typeface="+mn-cs"/>
      </a:defRPr>
    </a:lvl3pPr>
    <a:lvl4pPr marL="1371600" algn="l" rtl="0" fontAlgn="base">
      <a:spcBef>
        <a:spcPct val="0"/>
      </a:spcBef>
      <a:spcAft>
        <a:spcPct val="0"/>
      </a:spcAft>
      <a:defRPr kern="1200">
        <a:solidFill>
          <a:schemeClr val="tx1"/>
        </a:solidFill>
        <a:latin typeface="Garamond" pitchFamily="18" charset="0"/>
        <a:ea typeface="+mn-ea"/>
        <a:cs typeface="+mn-cs"/>
      </a:defRPr>
    </a:lvl4pPr>
    <a:lvl5pPr marL="1828800" algn="l" rtl="0" fontAlgn="base">
      <a:spcBef>
        <a:spcPct val="0"/>
      </a:spcBef>
      <a:spcAft>
        <a:spcPct val="0"/>
      </a:spcAft>
      <a:defRPr kern="1200">
        <a:solidFill>
          <a:schemeClr val="tx1"/>
        </a:solidFill>
        <a:latin typeface="Garamond" pitchFamily="18" charset="0"/>
        <a:ea typeface="+mn-ea"/>
        <a:cs typeface="+mn-cs"/>
      </a:defRPr>
    </a:lvl5pPr>
    <a:lvl6pPr marL="2286000" algn="l" defTabSz="914400" rtl="0" eaLnBrk="1" latinLnBrk="0" hangingPunct="1">
      <a:defRPr kern="1200">
        <a:solidFill>
          <a:schemeClr val="tx1"/>
        </a:solidFill>
        <a:latin typeface="Garamond" pitchFamily="18" charset="0"/>
        <a:ea typeface="+mn-ea"/>
        <a:cs typeface="+mn-cs"/>
      </a:defRPr>
    </a:lvl6pPr>
    <a:lvl7pPr marL="2743200" algn="l" defTabSz="914400" rtl="0" eaLnBrk="1" latinLnBrk="0" hangingPunct="1">
      <a:defRPr kern="1200">
        <a:solidFill>
          <a:schemeClr val="tx1"/>
        </a:solidFill>
        <a:latin typeface="Garamond" pitchFamily="18" charset="0"/>
        <a:ea typeface="+mn-ea"/>
        <a:cs typeface="+mn-cs"/>
      </a:defRPr>
    </a:lvl7pPr>
    <a:lvl8pPr marL="3200400" algn="l" defTabSz="914400" rtl="0" eaLnBrk="1" latinLnBrk="0" hangingPunct="1">
      <a:defRPr kern="1200">
        <a:solidFill>
          <a:schemeClr val="tx1"/>
        </a:solidFill>
        <a:latin typeface="Garamond" pitchFamily="18" charset="0"/>
        <a:ea typeface="+mn-ea"/>
        <a:cs typeface="+mn-cs"/>
      </a:defRPr>
    </a:lvl8pPr>
    <a:lvl9pPr marL="3657600" algn="l" defTabSz="914400" rtl="0" eaLnBrk="1" latinLnBrk="0" hangingPunct="1">
      <a:defRPr kern="1200">
        <a:solidFill>
          <a:schemeClr val="tx1"/>
        </a:solidFill>
        <a:latin typeface="Garamond"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DDDD"/>
    <a:srgbClr val="CC6600"/>
    <a:srgbClr val="FF9900"/>
    <a:srgbClr val="FFFFFF"/>
    <a:srgbClr val="003366"/>
    <a:srgbClr val="FF6600"/>
    <a:srgbClr val="008000"/>
    <a:srgbClr val="990000"/>
    <a:srgbClr val="800080"/>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91" autoAdjust="0"/>
    <p:restoredTop sz="93511" autoAdjust="0"/>
  </p:normalViewPr>
  <p:slideViewPr>
    <p:cSldViewPr snapToObjects="1">
      <p:cViewPr>
        <p:scale>
          <a:sx n="70" d="100"/>
          <a:sy n="70" d="100"/>
        </p:scale>
        <p:origin x="-302" y="-28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0"/>
    </p:cViewPr>
  </p:sorterViewPr>
  <p:notesViewPr>
    <p:cSldViewPr snapToObjects="1">
      <p:cViewPr varScale="1">
        <p:scale>
          <a:sx n="55" d="100"/>
          <a:sy n="55" d="100"/>
        </p:scale>
        <p:origin x="-2850" y="-9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9298" name="Rectangle 2"/>
          <p:cNvSpPr>
            <a:spLocks noGrp="1" noChangeArrowheads="1"/>
          </p:cNvSpPr>
          <p:nvPr>
            <p:ph type="hdr" sz="quarter"/>
          </p:nvPr>
        </p:nvSpPr>
        <p:spPr bwMode="auto">
          <a:xfrm>
            <a:off x="1" y="0"/>
            <a:ext cx="3038372" cy="464184"/>
          </a:xfrm>
          <a:prstGeom prst="rect">
            <a:avLst/>
          </a:prstGeom>
          <a:noFill/>
          <a:ln w="9525">
            <a:noFill/>
            <a:miter lim="800000"/>
            <a:headEnd/>
            <a:tailEnd/>
          </a:ln>
        </p:spPr>
        <p:txBody>
          <a:bodyPr vert="horz" wrap="square" lIns="92207" tIns="46103" rIns="92207" bIns="46103" numCol="1" anchor="t" anchorCtr="0" compatLnSpc="1">
            <a:prstTxWarp prst="textNoShape">
              <a:avLst/>
            </a:prstTxWarp>
          </a:bodyPr>
          <a:lstStyle>
            <a:lvl1pPr algn="l" defTabSz="918407" eaLnBrk="1" hangingPunct="1">
              <a:defRPr sz="1200">
                <a:latin typeface="Arial" charset="0"/>
              </a:defRPr>
            </a:lvl1pPr>
          </a:lstStyle>
          <a:p>
            <a:pPr>
              <a:defRPr/>
            </a:pPr>
            <a:endParaRPr lang="en-US"/>
          </a:p>
        </p:txBody>
      </p:sp>
      <p:sp>
        <p:nvSpPr>
          <p:cNvPr id="439299" name="Rectangle 3"/>
          <p:cNvSpPr>
            <a:spLocks noGrp="1" noChangeArrowheads="1"/>
          </p:cNvSpPr>
          <p:nvPr>
            <p:ph type="dt" sz="quarter" idx="1"/>
          </p:nvPr>
        </p:nvSpPr>
        <p:spPr bwMode="auto">
          <a:xfrm>
            <a:off x="3970436" y="0"/>
            <a:ext cx="3038372" cy="464184"/>
          </a:xfrm>
          <a:prstGeom prst="rect">
            <a:avLst/>
          </a:prstGeom>
          <a:noFill/>
          <a:ln w="9525">
            <a:noFill/>
            <a:miter lim="800000"/>
            <a:headEnd/>
            <a:tailEnd/>
          </a:ln>
        </p:spPr>
        <p:txBody>
          <a:bodyPr vert="horz" wrap="square" lIns="92207" tIns="46103" rIns="92207" bIns="46103" numCol="1" anchor="t" anchorCtr="0" compatLnSpc="1">
            <a:prstTxWarp prst="textNoShape">
              <a:avLst/>
            </a:prstTxWarp>
          </a:bodyPr>
          <a:lstStyle>
            <a:lvl1pPr algn="r" defTabSz="918407" eaLnBrk="1" hangingPunct="1">
              <a:defRPr sz="1200">
                <a:latin typeface="Arial" charset="0"/>
              </a:defRPr>
            </a:lvl1pPr>
          </a:lstStyle>
          <a:p>
            <a:pPr>
              <a:defRPr/>
            </a:pPr>
            <a:endParaRPr lang="en-US"/>
          </a:p>
        </p:txBody>
      </p:sp>
      <p:sp>
        <p:nvSpPr>
          <p:cNvPr id="439300" name="Rectangle 4"/>
          <p:cNvSpPr>
            <a:spLocks noGrp="1" noChangeArrowheads="1"/>
          </p:cNvSpPr>
          <p:nvPr>
            <p:ph type="ftr" sz="quarter" idx="2"/>
          </p:nvPr>
        </p:nvSpPr>
        <p:spPr bwMode="auto">
          <a:xfrm>
            <a:off x="1" y="8830627"/>
            <a:ext cx="3038372" cy="464184"/>
          </a:xfrm>
          <a:prstGeom prst="rect">
            <a:avLst/>
          </a:prstGeom>
          <a:noFill/>
          <a:ln w="9525">
            <a:noFill/>
            <a:miter lim="800000"/>
            <a:headEnd/>
            <a:tailEnd/>
          </a:ln>
        </p:spPr>
        <p:txBody>
          <a:bodyPr vert="horz" wrap="square" lIns="92207" tIns="46103" rIns="92207" bIns="46103" numCol="1" anchor="b" anchorCtr="0" compatLnSpc="1">
            <a:prstTxWarp prst="textNoShape">
              <a:avLst/>
            </a:prstTxWarp>
          </a:bodyPr>
          <a:lstStyle>
            <a:lvl1pPr algn="l" defTabSz="918407" eaLnBrk="1" hangingPunct="1">
              <a:defRPr sz="1200">
                <a:latin typeface="Arial" charset="0"/>
              </a:defRPr>
            </a:lvl1pPr>
          </a:lstStyle>
          <a:p>
            <a:pPr>
              <a:defRPr/>
            </a:pPr>
            <a:endParaRPr lang="en-US"/>
          </a:p>
        </p:txBody>
      </p:sp>
      <p:sp>
        <p:nvSpPr>
          <p:cNvPr id="439301" name="Rectangle 5"/>
          <p:cNvSpPr>
            <a:spLocks noGrp="1" noChangeArrowheads="1"/>
          </p:cNvSpPr>
          <p:nvPr>
            <p:ph type="sldNum" sz="quarter" idx="3"/>
          </p:nvPr>
        </p:nvSpPr>
        <p:spPr bwMode="auto">
          <a:xfrm>
            <a:off x="3970436" y="8830627"/>
            <a:ext cx="3038372" cy="464184"/>
          </a:xfrm>
          <a:prstGeom prst="rect">
            <a:avLst/>
          </a:prstGeom>
          <a:noFill/>
          <a:ln w="9525">
            <a:noFill/>
            <a:miter lim="800000"/>
            <a:headEnd/>
            <a:tailEnd/>
          </a:ln>
        </p:spPr>
        <p:txBody>
          <a:bodyPr vert="horz" wrap="square" lIns="92207" tIns="46103" rIns="92207" bIns="46103" numCol="1" anchor="b" anchorCtr="0" compatLnSpc="1">
            <a:prstTxWarp prst="textNoShape">
              <a:avLst/>
            </a:prstTxWarp>
          </a:bodyPr>
          <a:lstStyle>
            <a:lvl1pPr algn="r" defTabSz="918407" eaLnBrk="1" hangingPunct="1">
              <a:defRPr sz="1200">
                <a:latin typeface="Arial" charset="0"/>
              </a:defRPr>
            </a:lvl1pPr>
          </a:lstStyle>
          <a:p>
            <a:pPr>
              <a:defRPr/>
            </a:pPr>
            <a:fld id="{20C9DFDD-3F25-453C-9211-F0F5194A1D99}" type="slidenum">
              <a:rPr lang="en-US"/>
              <a:pPr>
                <a:defRPr/>
              </a:pPr>
              <a:t>‹#›</a:t>
            </a:fld>
            <a:endParaRPr lang="en-US"/>
          </a:p>
        </p:txBody>
      </p:sp>
    </p:spTree>
    <p:extLst>
      <p:ext uri="{BB962C8B-B14F-4D97-AF65-F5344CB8AC3E}">
        <p14:creationId xmlns:p14="http://schemas.microsoft.com/office/powerpoint/2010/main" val="42805730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5938" name="Rectangle 2"/>
          <p:cNvSpPr>
            <a:spLocks noGrp="1" noChangeArrowheads="1"/>
          </p:cNvSpPr>
          <p:nvPr>
            <p:ph type="hdr" sz="quarter"/>
          </p:nvPr>
        </p:nvSpPr>
        <p:spPr bwMode="auto">
          <a:xfrm>
            <a:off x="1" y="0"/>
            <a:ext cx="3038372" cy="464184"/>
          </a:xfrm>
          <a:prstGeom prst="rect">
            <a:avLst/>
          </a:prstGeom>
          <a:noFill/>
          <a:ln w="9525">
            <a:noFill/>
            <a:miter lim="800000"/>
            <a:headEnd/>
            <a:tailEnd/>
          </a:ln>
        </p:spPr>
        <p:txBody>
          <a:bodyPr vert="horz" wrap="square" lIns="93084" tIns="46544" rIns="93084" bIns="46544" numCol="1" anchor="t" anchorCtr="0" compatLnSpc="1">
            <a:prstTxWarp prst="textNoShape">
              <a:avLst/>
            </a:prstTxWarp>
          </a:bodyPr>
          <a:lstStyle>
            <a:lvl1pPr algn="l" defTabSz="931120" eaLnBrk="1" hangingPunct="1">
              <a:defRPr sz="1200">
                <a:latin typeface="Arial" charset="0"/>
              </a:defRPr>
            </a:lvl1pPr>
          </a:lstStyle>
          <a:p>
            <a:pPr>
              <a:defRPr/>
            </a:pPr>
            <a:endParaRPr lang="en-US"/>
          </a:p>
        </p:txBody>
      </p:sp>
      <p:sp>
        <p:nvSpPr>
          <p:cNvPr id="295939" name="Rectangle 3"/>
          <p:cNvSpPr>
            <a:spLocks noGrp="1" noChangeArrowheads="1"/>
          </p:cNvSpPr>
          <p:nvPr>
            <p:ph type="dt" idx="1"/>
          </p:nvPr>
        </p:nvSpPr>
        <p:spPr bwMode="auto">
          <a:xfrm>
            <a:off x="3970436" y="0"/>
            <a:ext cx="3038372" cy="464184"/>
          </a:xfrm>
          <a:prstGeom prst="rect">
            <a:avLst/>
          </a:prstGeom>
          <a:noFill/>
          <a:ln w="9525">
            <a:noFill/>
            <a:miter lim="800000"/>
            <a:headEnd/>
            <a:tailEnd/>
          </a:ln>
        </p:spPr>
        <p:txBody>
          <a:bodyPr vert="horz" wrap="square" lIns="93084" tIns="46544" rIns="93084" bIns="46544" numCol="1" anchor="t" anchorCtr="0" compatLnSpc="1">
            <a:prstTxWarp prst="textNoShape">
              <a:avLst/>
            </a:prstTxWarp>
          </a:bodyPr>
          <a:lstStyle>
            <a:lvl1pPr algn="r" defTabSz="931120" eaLnBrk="1" hangingPunct="1">
              <a:defRPr sz="1200">
                <a:latin typeface="Arial" charset="0"/>
              </a:defRPr>
            </a:lvl1pPr>
          </a:lstStyle>
          <a:p>
            <a:pPr>
              <a:defRPr/>
            </a:pPr>
            <a:endParaRPr lang="en-US"/>
          </a:p>
        </p:txBody>
      </p:sp>
      <p:sp>
        <p:nvSpPr>
          <p:cNvPr id="15364" name="Rectangle 4"/>
          <p:cNvSpPr>
            <a:spLocks noGrp="1" noRot="1" noChangeAspect="1" noChangeArrowheads="1" noTextEdit="1"/>
          </p:cNvSpPr>
          <p:nvPr>
            <p:ph type="sldImg" idx="2"/>
          </p:nvPr>
        </p:nvSpPr>
        <p:spPr bwMode="auto">
          <a:xfrm>
            <a:off x="1181100" y="698500"/>
            <a:ext cx="4648200" cy="3486150"/>
          </a:xfrm>
          <a:prstGeom prst="rect">
            <a:avLst/>
          </a:prstGeom>
          <a:noFill/>
          <a:ln w="9525">
            <a:solidFill>
              <a:srgbClr val="000000"/>
            </a:solidFill>
            <a:miter lim="800000"/>
            <a:headEnd/>
            <a:tailEnd/>
          </a:ln>
        </p:spPr>
      </p:sp>
      <p:sp>
        <p:nvSpPr>
          <p:cNvPr id="295941" name="Rectangle 5"/>
          <p:cNvSpPr>
            <a:spLocks noGrp="1" noChangeArrowheads="1"/>
          </p:cNvSpPr>
          <p:nvPr>
            <p:ph type="body" sz="quarter" idx="3"/>
          </p:nvPr>
        </p:nvSpPr>
        <p:spPr bwMode="auto">
          <a:xfrm>
            <a:off x="701040" y="4416108"/>
            <a:ext cx="5608320" cy="4182427"/>
          </a:xfrm>
          <a:prstGeom prst="rect">
            <a:avLst/>
          </a:prstGeom>
          <a:noFill/>
          <a:ln w="9525">
            <a:noFill/>
            <a:miter lim="800000"/>
            <a:headEnd/>
            <a:tailEnd/>
          </a:ln>
        </p:spPr>
        <p:txBody>
          <a:bodyPr vert="horz" wrap="square" lIns="93084" tIns="46544" rIns="93084" bIns="46544"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95942" name="Rectangle 6"/>
          <p:cNvSpPr>
            <a:spLocks noGrp="1" noChangeArrowheads="1"/>
          </p:cNvSpPr>
          <p:nvPr>
            <p:ph type="ftr" sz="quarter" idx="4"/>
          </p:nvPr>
        </p:nvSpPr>
        <p:spPr bwMode="auto">
          <a:xfrm>
            <a:off x="1" y="8830627"/>
            <a:ext cx="3038372" cy="464184"/>
          </a:xfrm>
          <a:prstGeom prst="rect">
            <a:avLst/>
          </a:prstGeom>
          <a:noFill/>
          <a:ln w="9525">
            <a:noFill/>
            <a:miter lim="800000"/>
            <a:headEnd/>
            <a:tailEnd/>
          </a:ln>
        </p:spPr>
        <p:txBody>
          <a:bodyPr vert="horz" wrap="square" lIns="93084" tIns="46544" rIns="93084" bIns="46544" numCol="1" anchor="b" anchorCtr="0" compatLnSpc="1">
            <a:prstTxWarp prst="textNoShape">
              <a:avLst/>
            </a:prstTxWarp>
          </a:bodyPr>
          <a:lstStyle>
            <a:lvl1pPr algn="l" defTabSz="931120" eaLnBrk="1" hangingPunct="1">
              <a:defRPr sz="1200">
                <a:latin typeface="Arial" charset="0"/>
              </a:defRPr>
            </a:lvl1pPr>
          </a:lstStyle>
          <a:p>
            <a:pPr>
              <a:defRPr/>
            </a:pPr>
            <a:endParaRPr lang="en-US"/>
          </a:p>
        </p:txBody>
      </p:sp>
      <p:sp>
        <p:nvSpPr>
          <p:cNvPr id="295943" name="Rectangle 7"/>
          <p:cNvSpPr>
            <a:spLocks noGrp="1" noChangeArrowheads="1"/>
          </p:cNvSpPr>
          <p:nvPr>
            <p:ph type="sldNum" sz="quarter" idx="5"/>
          </p:nvPr>
        </p:nvSpPr>
        <p:spPr bwMode="auto">
          <a:xfrm>
            <a:off x="3970436" y="8830627"/>
            <a:ext cx="3038372" cy="464184"/>
          </a:xfrm>
          <a:prstGeom prst="rect">
            <a:avLst/>
          </a:prstGeom>
          <a:noFill/>
          <a:ln w="9525">
            <a:noFill/>
            <a:miter lim="800000"/>
            <a:headEnd/>
            <a:tailEnd/>
          </a:ln>
        </p:spPr>
        <p:txBody>
          <a:bodyPr vert="horz" wrap="square" lIns="93084" tIns="46544" rIns="93084" bIns="46544" numCol="1" anchor="b" anchorCtr="0" compatLnSpc="1">
            <a:prstTxWarp prst="textNoShape">
              <a:avLst/>
            </a:prstTxWarp>
          </a:bodyPr>
          <a:lstStyle>
            <a:lvl1pPr algn="r" defTabSz="931120" eaLnBrk="1" hangingPunct="1">
              <a:defRPr sz="1200">
                <a:latin typeface="Arial" charset="0"/>
              </a:defRPr>
            </a:lvl1pPr>
          </a:lstStyle>
          <a:p>
            <a:pPr>
              <a:defRPr/>
            </a:pPr>
            <a:fld id="{360DBFB3-0313-488A-B13E-6D620366216C}" type="slidenum">
              <a:rPr lang="en-US"/>
              <a:pPr>
                <a:defRPr/>
              </a:pPr>
              <a:t>‹#›</a:t>
            </a:fld>
            <a:endParaRPr lang="en-US"/>
          </a:p>
        </p:txBody>
      </p:sp>
    </p:spTree>
    <p:extLst>
      <p:ext uri="{BB962C8B-B14F-4D97-AF65-F5344CB8AC3E}">
        <p14:creationId xmlns:p14="http://schemas.microsoft.com/office/powerpoint/2010/main" val="29653506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4525963"/>
          </a:xfrm>
          <a:prstGeom prst="rect">
            <a:avLst/>
          </a:prstGeom>
        </p:spPr>
        <p:txBody>
          <a:bodyPr/>
          <a:lstStyle/>
          <a:p>
            <a:pPr lvl="0"/>
            <a:r>
              <a:rPr lang="en-US" noProof="0" smtClean="0"/>
              <a:t>Click icon to add chart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a:prstGeom prst="rect">
            <a:avLst/>
          </a:prstGeom>
        </p:spPr>
        <p:txBody>
          <a:bodyPr/>
          <a:lstStyle/>
          <a:p>
            <a:pPr lvl="0"/>
            <a:r>
              <a:rPr lang="en-US" noProof="0" smtClean="0"/>
              <a:t>Click icon to add table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1031" name="WordArt 31"/>
          <p:cNvSpPr>
            <a:spLocks noChangeArrowheads="1" noChangeShapeType="1" noTextEdit="1"/>
          </p:cNvSpPr>
          <p:nvPr/>
        </p:nvSpPr>
        <p:spPr bwMode="auto">
          <a:xfrm>
            <a:off x="228600" y="6334125"/>
            <a:ext cx="1219200" cy="381000"/>
          </a:xfrm>
          <a:prstGeom prst="rect">
            <a:avLst/>
          </a:prstGeom>
        </p:spPr>
        <p:txBody>
          <a:bodyPr wrap="none" fromWordArt="1">
            <a:prstTxWarp prst="textPlain">
              <a:avLst>
                <a:gd name="adj" fmla="val 50000"/>
              </a:avLst>
            </a:prstTxWarp>
          </a:bodyPr>
          <a:lstStyle/>
          <a:p>
            <a:pPr algn="ctr"/>
            <a:endParaRPr lang="en-US" sz="2400" b="1" kern="10" dirty="0">
              <a:ln w="6350">
                <a:solidFill>
                  <a:srgbClr val="663300"/>
                </a:solidFill>
                <a:round/>
                <a:headEnd/>
                <a:tailEnd/>
              </a:ln>
              <a:gradFill rotWithShape="1">
                <a:gsLst>
                  <a:gs pos="0">
                    <a:srgbClr val="FFE7A3"/>
                  </a:gs>
                  <a:gs pos="100000">
                    <a:srgbClr val="CC6600"/>
                  </a:gs>
                </a:gsLst>
                <a:lin ang="0" scaled="1"/>
              </a:gradFill>
              <a:effectLst>
                <a:outerShdw dist="35921" dir="2700000" algn="ctr" rotWithShape="0">
                  <a:srgbClr val="C0C0C0"/>
                </a:outerShdw>
              </a:effectLst>
              <a:latin typeface="Arial Black"/>
            </a:endParaRPr>
          </a:p>
        </p:txBody>
      </p:sp>
    </p:spTree>
  </p:cSld>
  <p:clrMap bg1="lt1" tx1="dk1" bg2="lt2" tx2="dk2" accent1="accent1" accent2="accent2" accent3="accent3" accent4="accent4" accent5="accent5" accent6="accent6" hlink="hlink" folHlink="folHlink"/>
  <p:sldLayoutIdLst>
    <p:sldLayoutId id="2147483930" r:id="rId1"/>
    <p:sldLayoutId id="2147483931" r:id="rId2"/>
    <p:sldLayoutId id="2147483932" r:id="rId3"/>
    <p:sldLayoutId id="2147483933" r:id="rId4"/>
    <p:sldLayoutId id="2147483934" r:id="rId5"/>
    <p:sldLayoutId id="2147483935" r:id="rId6"/>
    <p:sldLayoutId id="2147483936" r:id="rId7"/>
    <p:sldLayoutId id="2147483937" r:id="rId8"/>
    <p:sldLayoutId id="2147483938" r:id="rId9"/>
    <p:sldLayoutId id="2147483939" r:id="rId10"/>
    <p:sldLayoutId id="2147483940" r:id="rId11"/>
    <p:sldLayoutId id="2147483941" r:id="rId12"/>
    <p:sldLayoutId id="2147483942" r:id="rId13"/>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1943" y="2133600"/>
            <a:ext cx="7862104" cy="630942"/>
          </a:xfrm>
          <a:prstGeom prst="rect">
            <a:avLst/>
          </a:prstGeom>
        </p:spPr>
        <p:txBody>
          <a:bodyPr wrap="square">
            <a:spAutoFit/>
          </a:bodyPr>
          <a:lstStyle/>
          <a:p>
            <a:r>
              <a:rPr lang="en-US" sz="3500" b="1" spc="-150" dirty="0" smtClean="0">
                <a:solidFill>
                  <a:schemeClr val="bg1"/>
                </a:solidFill>
                <a:latin typeface="Arial" panose="020B0604020202020204" pitchFamily="34" charset="0"/>
                <a:cs typeface="Arial" panose="020B0604020202020204" pitchFamily="34" charset="0"/>
              </a:rPr>
              <a:t>Correctional Rehabilitation</a:t>
            </a:r>
            <a:r>
              <a:rPr lang="en-US" sz="3200" dirty="0" smtClean="0">
                <a:solidFill>
                  <a:srgbClr val="FFFFFF"/>
                </a:solidFill>
                <a:latin typeface="Arial" panose="020B0604020202020204" pitchFamily="34" charset="0"/>
                <a:cs typeface="Arial" panose="020B0604020202020204" pitchFamily="34" charset="0"/>
              </a:rPr>
              <a:t>?</a:t>
            </a:r>
            <a:endParaRPr lang="en-US" sz="3200" dirty="0">
              <a:solidFill>
                <a:srgbClr val="FFFFFF"/>
              </a:solidFill>
              <a:latin typeface="Arial" panose="020B0604020202020204" pitchFamily="34" charset="0"/>
              <a:cs typeface="Arial" panose="020B0604020202020204" pitchFamily="34" charset="0"/>
            </a:endParaRPr>
          </a:p>
        </p:txBody>
      </p:sp>
      <p:sp>
        <p:nvSpPr>
          <p:cNvPr id="4" name="Content Placeholder 2"/>
          <p:cNvSpPr txBox="1">
            <a:spLocks/>
          </p:cNvSpPr>
          <p:nvPr/>
        </p:nvSpPr>
        <p:spPr>
          <a:xfrm>
            <a:off x="76200" y="4699575"/>
            <a:ext cx="7772399" cy="710625"/>
          </a:xfrm>
          <a:prstGeom prst="rect">
            <a:avLst/>
          </a:prstGeom>
        </p:spPr>
        <p:txBody>
          <a:bodyPr/>
          <a:lstStyle>
            <a:lvl1pPr marL="0" indent="0" algn="ctr" rtl="0" eaLnBrk="1" fontAlgn="base" hangingPunct="1">
              <a:spcBef>
                <a:spcPct val="20000"/>
              </a:spcBef>
              <a:spcAft>
                <a:spcPct val="0"/>
              </a:spcAft>
              <a:buNone/>
              <a:defRPr sz="3200">
                <a:solidFill>
                  <a:schemeClr val="tx1"/>
                </a:solidFill>
                <a:latin typeface="+mn-lt"/>
                <a:ea typeface="+mn-ea"/>
                <a:cs typeface="+mn-cs"/>
              </a:defRPr>
            </a:lvl1pPr>
            <a:lvl2pPr marL="457200" indent="0" algn="ctr" rtl="0" eaLnBrk="1" fontAlgn="base" hangingPunct="1">
              <a:spcBef>
                <a:spcPct val="20000"/>
              </a:spcBef>
              <a:spcAft>
                <a:spcPct val="0"/>
              </a:spcAft>
              <a:buNone/>
              <a:defRPr sz="2800">
                <a:solidFill>
                  <a:schemeClr val="tx1"/>
                </a:solidFill>
                <a:latin typeface="+mn-lt"/>
              </a:defRPr>
            </a:lvl2pPr>
            <a:lvl3pPr marL="914400" indent="0" algn="ctr" rtl="0" eaLnBrk="1" fontAlgn="base" hangingPunct="1">
              <a:spcBef>
                <a:spcPct val="20000"/>
              </a:spcBef>
              <a:spcAft>
                <a:spcPct val="0"/>
              </a:spcAft>
              <a:buNone/>
              <a:defRPr sz="2400">
                <a:solidFill>
                  <a:schemeClr val="tx1"/>
                </a:solidFill>
                <a:latin typeface="+mn-lt"/>
              </a:defRPr>
            </a:lvl3pPr>
            <a:lvl4pPr marL="1371600" indent="0" algn="ctr" rtl="0" eaLnBrk="1" fontAlgn="base" hangingPunct="1">
              <a:spcBef>
                <a:spcPct val="20000"/>
              </a:spcBef>
              <a:spcAft>
                <a:spcPct val="0"/>
              </a:spcAft>
              <a:buNone/>
              <a:defRPr sz="2000">
                <a:solidFill>
                  <a:schemeClr val="tx1"/>
                </a:solidFill>
                <a:latin typeface="+mn-lt"/>
              </a:defRPr>
            </a:lvl4pPr>
            <a:lvl5pPr marL="1828800" indent="0" algn="ctr" rtl="0" eaLnBrk="1" fontAlgn="base" hangingPunct="1">
              <a:spcBef>
                <a:spcPct val="20000"/>
              </a:spcBef>
              <a:spcAft>
                <a:spcPct val="0"/>
              </a:spcAft>
              <a:buNone/>
              <a:defRPr sz="2000">
                <a:solidFill>
                  <a:schemeClr val="tx1"/>
                </a:solidFill>
                <a:latin typeface="+mn-lt"/>
              </a:defRPr>
            </a:lvl5pPr>
            <a:lvl6pPr marL="2286000" indent="0" algn="ctr" rtl="0" eaLnBrk="1" fontAlgn="base" hangingPunct="1">
              <a:spcBef>
                <a:spcPct val="20000"/>
              </a:spcBef>
              <a:spcAft>
                <a:spcPct val="0"/>
              </a:spcAft>
              <a:buNone/>
              <a:defRPr sz="2000">
                <a:solidFill>
                  <a:schemeClr val="tx1"/>
                </a:solidFill>
                <a:latin typeface="+mn-lt"/>
              </a:defRPr>
            </a:lvl6pPr>
            <a:lvl7pPr marL="2743200" indent="0" algn="ctr" rtl="0" eaLnBrk="1" fontAlgn="base" hangingPunct="1">
              <a:spcBef>
                <a:spcPct val="20000"/>
              </a:spcBef>
              <a:spcAft>
                <a:spcPct val="0"/>
              </a:spcAft>
              <a:buNone/>
              <a:defRPr sz="2000">
                <a:solidFill>
                  <a:schemeClr val="tx1"/>
                </a:solidFill>
                <a:latin typeface="+mn-lt"/>
              </a:defRPr>
            </a:lvl7pPr>
            <a:lvl8pPr marL="3200400" indent="0" algn="ctr" rtl="0" eaLnBrk="1" fontAlgn="base" hangingPunct="1">
              <a:spcBef>
                <a:spcPct val="20000"/>
              </a:spcBef>
              <a:spcAft>
                <a:spcPct val="0"/>
              </a:spcAft>
              <a:buNone/>
              <a:defRPr sz="2000">
                <a:solidFill>
                  <a:schemeClr val="tx1"/>
                </a:solidFill>
                <a:latin typeface="+mn-lt"/>
              </a:defRPr>
            </a:lvl8pPr>
            <a:lvl9pPr marL="3657600" indent="0" algn="ctr" rtl="0" eaLnBrk="1" fontAlgn="base" hangingPunct="1">
              <a:spcBef>
                <a:spcPct val="20000"/>
              </a:spcBef>
              <a:spcAft>
                <a:spcPct val="0"/>
              </a:spcAft>
              <a:buNone/>
              <a:defRPr sz="2000">
                <a:solidFill>
                  <a:schemeClr val="tx1"/>
                </a:solidFill>
                <a:latin typeface="+mn-lt"/>
              </a:defRPr>
            </a:lvl9pPr>
          </a:lstStyle>
          <a:p>
            <a:pPr algn="r">
              <a:lnSpc>
                <a:spcPts val="4500"/>
              </a:lnSpc>
              <a:spcBef>
                <a:spcPts val="0"/>
              </a:spcBef>
              <a:spcAft>
                <a:spcPts val="0"/>
              </a:spcAft>
            </a:pPr>
            <a:r>
              <a:rPr lang="en-US" sz="6000" b="1" kern="0" spc="-150" dirty="0" smtClean="0">
                <a:solidFill>
                  <a:srgbClr val="FFC000"/>
                </a:solidFill>
                <a:latin typeface="Arial Black" panose="020B0A04020102020204" pitchFamily="34" charset="0"/>
                <a:ea typeface="Dotum" panose="020B0600000101010101" pitchFamily="34" charset="-127"/>
                <a:cs typeface="Arial" panose="020B0604020202020204" pitchFamily="34" charset="0"/>
              </a:rPr>
              <a:t>Works</a:t>
            </a:r>
          </a:p>
        </p:txBody>
      </p:sp>
      <p:sp>
        <p:nvSpPr>
          <p:cNvPr id="10" name="Rectangle 9"/>
          <p:cNvSpPr/>
          <p:nvPr/>
        </p:nvSpPr>
        <p:spPr>
          <a:xfrm>
            <a:off x="152400" y="4248090"/>
            <a:ext cx="7696257" cy="400110"/>
          </a:xfrm>
          <a:prstGeom prst="rect">
            <a:avLst/>
          </a:prstGeom>
        </p:spPr>
        <p:txBody>
          <a:bodyPr wrap="square">
            <a:spAutoFit/>
          </a:bodyPr>
          <a:lstStyle/>
          <a:p>
            <a:pPr algn="r"/>
            <a:r>
              <a:rPr lang="en-US" sz="2000" dirty="0" smtClean="0">
                <a:solidFill>
                  <a:schemeClr val="bg1">
                    <a:lumMod val="65000"/>
                    <a:lumOff val="35000"/>
                  </a:schemeClr>
                </a:solidFill>
                <a:latin typeface="Arial" panose="020B0604020202020204" pitchFamily="34" charset="0"/>
                <a:cs typeface="Arial" panose="020B0604020202020204" pitchFamily="34" charset="0"/>
              </a:rPr>
              <a:t>What</a:t>
            </a:r>
            <a:endParaRPr lang="en-US" sz="2000" dirty="0">
              <a:solidFill>
                <a:srgbClr val="FFFFFF"/>
              </a:solidFill>
              <a:latin typeface="Arial" panose="020B0604020202020204" pitchFamily="34" charset="0"/>
              <a:cs typeface="Arial" panose="020B0604020202020204" pitchFamily="34" charset="0"/>
            </a:endParaRPr>
          </a:p>
        </p:txBody>
      </p:sp>
      <p:cxnSp>
        <p:nvCxnSpPr>
          <p:cNvPr id="1028" name="Straight Arrow Connector 1027"/>
          <p:cNvCxnSpPr/>
          <p:nvPr/>
        </p:nvCxnSpPr>
        <p:spPr bwMode="auto">
          <a:xfrm>
            <a:off x="838258" y="4448145"/>
            <a:ext cx="4648200" cy="0"/>
          </a:xfrm>
          <a:prstGeom prst="straightConnector1">
            <a:avLst/>
          </a:prstGeom>
          <a:noFill/>
          <a:ln w="12700" cap="sq" cmpd="sng" algn="ctr">
            <a:solidFill>
              <a:schemeClr val="bg1">
                <a:lumMod val="50000"/>
                <a:lumOff val="50000"/>
              </a:schemeClr>
            </a:solidFill>
            <a:prstDash val="dash"/>
            <a:round/>
            <a:headEnd type="none" w="med" len="med"/>
            <a:tailEnd type="arrow"/>
          </a:ln>
          <a:effectLst/>
        </p:spPr>
      </p:cxnSp>
      <p:cxnSp>
        <p:nvCxnSpPr>
          <p:cNvPr id="6" name="Straight Arrow Connector 5"/>
          <p:cNvCxnSpPr/>
          <p:nvPr/>
        </p:nvCxnSpPr>
        <p:spPr bwMode="auto">
          <a:xfrm>
            <a:off x="838258" y="3596807"/>
            <a:ext cx="0" cy="851338"/>
          </a:xfrm>
          <a:prstGeom prst="straightConnector1">
            <a:avLst/>
          </a:prstGeom>
          <a:noFill/>
          <a:ln w="12700" cap="sq" cmpd="sng" algn="ctr">
            <a:solidFill>
              <a:schemeClr val="bg1">
                <a:lumMod val="50000"/>
                <a:lumOff val="50000"/>
              </a:schemeClr>
            </a:solidFill>
            <a:prstDash val="dash"/>
            <a:round/>
            <a:headEnd type="none" w="med" len="med"/>
            <a:tailEnd type="none" w="med" len="med"/>
          </a:ln>
          <a:effectLst/>
        </p:spPr>
      </p:cxnSp>
    </p:spTree>
    <p:extLst>
      <p:ext uri="{BB962C8B-B14F-4D97-AF65-F5344CB8AC3E}">
        <p14:creationId xmlns:p14="http://schemas.microsoft.com/office/powerpoint/2010/main" val="3125287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97338" y="1295400"/>
            <a:ext cx="7162800" cy="1292662"/>
          </a:xfrm>
          <a:prstGeom prst="rect">
            <a:avLst/>
          </a:prstGeom>
          <a:noFill/>
        </p:spPr>
        <p:txBody>
          <a:bodyPr wrap="square" rtlCol="0">
            <a:spAutoFit/>
          </a:bodyPr>
          <a:lstStyle/>
          <a:p>
            <a:r>
              <a:rPr lang="en-US" sz="3000" dirty="0" smtClean="0">
                <a:solidFill>
                  <a:schemeClr val="bg1"/>
                </a:solidFill>
                <a:latin typeface="Arial" panose="020B0604020202020204" pitchFamily="34" charset="0"/>
                <a:cs typeface="Arial" panose="020B0604020202020204" pitchFamily="34" charset="0"/>
              </a:rPr>
              <a:t>Programs </a:t>
            </a:r>
            <a:r>
              <a:rPr lang="en-US" sz="3000" dirty="0">
                <a:solidFill>
                  <a:schemeClr val="bg1"/>
                </a:solidFill>
                <a:latin typeface="Arial" panose="020B0604020202020204" pitchFamily="34" charset="0"/>
                <a:cs typeface="Arial" panose="020B0604020202020204" pitchFamily="34" charset="0"/>
              </a:rPr>
              <a:t>| </a:t>
            </a:r>
            <a:r>
              <a:rPr lang="en-US" sz="3000" b="1" dirty="0">
                <a:solidFill>
                  <a:srgbClr val="92D050"/>
                </a:solidFill>
                <a:latin typeface="Arial" panose="020B0604020202020204" pitchFamily="34" charset="0"/>
                <a:cs typeface="Arial" panose="020B0604020202020204" pitchFamily="34" charset="0"/>
              </a:rPr>
              <a:t>ACADEMIC</a:t>
            </a:r>
            <a:endParaRPr lang="en-US" sz="3000" dirty="0">
              <a:solidFill>
                <a:schemeClr val="bg1"/>
              </a:solidFill>
              <a:latin typeface="Arial" panose="020B0604020202020204" pitchFamily="34" charset="0"/>
              <a:cs typeface="Arial" panose="020B0604020202020204" pitchFamily="34" charset="0"/>
            </a:endParaRPr>
          </a:p>
          <a:p>
            <a:endParaRPr lang="en-US" sz="3000" dirty="0" smtClean="0">
              <a:solidFill>
                <a:schemeClr val="bg1"/>
              </a:solidFill>
              <a:latin typeface="Arial" panose="020B0604020202020204" pitchFamily="34" charset="0"/>
              <a:cs typeface="Arial" panose="020B0604020202020204" pitchFamily="34" charset="0"/>
            </a:endParaRPr>
          </a:p>
          <a:p>
            <a:endParaRPr lang="en-US" b="1" dirty="0" smtClean="0">
              <a:solidFill>
                <a:schemeClr val="bg1"/>
              </a:solidFill>
              <a:latin typeface="Arial" panose="020B0604020202020204" pitchFamily="34" charset="0"/>
              <a:cs typeface="Arial" panose="020B0604020202020204" pitchFamily="34" charset="0"/>
            </a:endParaRPr>
          </a:p>
        </p:txBody>
      </p:sp>
      <p:sp>
        <p:nvSpPr>
          <p:cNvPr id="7" name="TextBox 6"/>
          <p:cNvSpPr txBox="1"/>
          <p:nvPr/>
        </p:nvSpPr>
        <p:spPr>
          <a:xfrm>
            <a:off x="1539529" y="2286000"/>
            <a:ext cx="2539209" cy="1384995"/>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Adult Basic </a:t>
            </a:r>
            <a:r>
              <a:rPr lang="en-US" sz="1200" b="1" dirty="0" smtClean="0">
                <a:latin typeface="Arial" panose="020B0604020202020204" pitchFamily="34" charset="0"/>
                <a:cs typeface="Arial" panose="020B0604020202020204" pitchFamily="34" charset="0"/>
              </a:rPr>
              <a:t>Education: </a:t>
            </a:r>
            <a:br>
              <a:rPr lang="en-US" sz="1200" b="1" dirty="0" smtClean="0">
                <a:latin typeface="Arial" panose="020B0604020202020204" pitchFamily="34" charset="0"/>
                <a:cs typeface="Arial" panose="020B0604020202020204" pitchFamily="34" charset="0"/>
              </a:rPr>
            </a:br>
            <a:r>
              <a:rPr lang="en-US" sz="1200" dirty="0" smtClean="0">
                <a:latin typeface="Arial" panose="020B0604020202020204" pitchFamily="34" charset="0"/>
                <a:cs typeface="Arial" panose="020B0604020202020204" pitchFamily="34" charset="0"/>
              </a:rPr>
              <a:t>ABE is for </a:t>
            </a:r>
            <a:r>
              <a:rPr lang="en-US" sz="1200" dirty="0">
                <a:latin typeface="Arial" panose="020B0604020202020204" pitchFamily="34" charset="0"/>
                <a:cs typeface="Arial" panose="020B0604020202020204" pitchFamily="34" charset="0"/>
              </a:rPr>
              <a:t>offenders with reading skills below the </a:t>
            </a:r>
            <a:r>
              <a:rPr lang="en-US" sz="1200" dirty="0" smtClean="0">
                <a:latin typeface="Arial" panose="020B0604020202020204" pitchFamily="34" charset="0"/>
                <a:cs typeface="Arial" panose="020B0604020202020204" pitchFamily="34" charset="0"/>
              </a:rPr>
              <a:t>ninth grade </a:t>
            </a:r>
            <a:r>
              <a:rPr lang="en-US" sz="1200" dirty="0">
                <a:latin typeface="Arial" panose="020B0604020202020204" pitchFamily="34" charset="0"/>
                <a:cs typeface="Arial" panose="020B0604020202020204" pitchFamily="34" charset="0"/>
              </a:rPr>
              <a:t>level. </a:t>
            </a:r>
            <a:r>
              <a:rPr lang="en-US" sz="1200" dirty="0" smtClean="0">
                <a:latin typeface="Arial" panose="020B0604020202020204" pitchFamily="34" charset="0"/>
                <a:cs typeface="Arial" panose="020B0604020202020204" pitchFamily="34" charset="0"/>
              </a:rPr>
              <a:t>ABE </a:t>
            </a:r>
            <a:r>
              <a:rPr lang="en-US" sz="1200" dirty="0">
                <a:latin typeface="Arial" panose="020B0604020202020204" pitchFamily="34" charset="0"/>
                <a:cs typeface="Arial" panose="020B0604020202020204" pitchFamily="34" charset="0"/>
              </a:rPr>
              <a:t>provides opportunities for </a:t>
            </a:r>
            <a:r>
              <a:rPr lang="en-US" sz="1200" dirty="0" smtClean="0">
                <a:latin typeface="Arial" panose="020B0604020202020204" pitchFamily="34" charset="0"/>
                <a:cs typeface="Arial" panose="020B0604020202020204" pitchFamily="34" charset="0"/>
              </a:rPr>
              <a:t/>
            </a:r>
            <a:br>
              <a:rPr lang="en-US" sz="1200" dirty="0" smtClean="0">
                <a:latin typeface="Arial" panose="020B0604020202020204" pitchFamily="34" charset="0"/>
                <a:cs typeface="Arial" panose="020B0604020202020204" pitchFamily="34" charset="0"/>
              </a:rPr>
            </a:br>
            <a:r>
              <a:rPr lang="en-US" sz="1200" dirty="0" smtClean="0">
                <a:latin typeface="Arial" panose="020B0604020202020204" pitchFamily="34" charset="0"/>
                <a:cs typeface="Arial" panose="020B0604020202020204" pitchFamily="34" charset="0"/>
              </a:rPr>
              <a:t>acquiring </a:t>
            </a:r>
            <a:r>
              <a:rPr lang="en-US" sz="1200" dirty="0">
                <a:latin typeface="Arial" panose="020B0604020202020204" pitchFamily="34" charset="0"/>
                <a:cs typeface="Arial" panose="020B0604020202020204" pitchFamily="34" charset="0"/>
              </a:rPr>
              <a:t>academic skills through an emphasis </a:t>
            </a:r>
            <a:r>
              <a:rPr lang="en-US" sz="1200" dirty="0" smtClean="0">
                <a:latin typeface="Arial" panose="020B0604020202020204" pitchFamily="34" charset="0"/>
                <a:cs typeface="Arial" panose="020B0604020202020204" pitchFamily="34" charset="0"/>
              </a:rPr>
              <a:t>on </a:t>
            </a:r>
            <a:r>
              <a:rPr lang="en-US" sz="1200" dirty="0">
                <a:latin typeface="Arial" panose="020B0604020202020204" pitchFamily="34" charset="0"/>
                <a:cs typeface="Arial" panose="020B0604020202020204" pitchFamily="34" charset="0"/>
              </a:rPr>
              <a:t>English Language Arts and Mathematics.</a:t>
            </a:r>
          </a:p>
        </p:txBody>
      </p:sp>
      <p:sp>
        <p:nvSpPr>
          <p:cNvPr id="31" name="TextBox 30"/>
          <p:cNvSpPr txBox="1"/>
          <p:nvPr/>
        </p:nvSpPr>
        <p:spPr>
          <a:xfrm>
            <a:off x="1521338" y="3981271"/>
            <a:ext cx="2938400" cy="1200329"/>
          </a:xfrm>
          <a:prstGeom prst="rect">
            <a:avLst/>
          </a:prstGeom>
          <a:noFill/>
        </p:spPr>
        <p:txBody>
          <a:bodyPr wrap="square" rtlCol="0">
            <a:spAutoFit/>
          </a:bodyPr>
          <a:lstStyle/>
          <a:p>
            <a:r>
              <a:rPr lang="en-US" sz="1200" b="1" dirty="0" smtClean="0">
                <a:latin typeface="Arial" panose="020B0604020202020204" pitchFamily="34" charset="0"/>
                <a:cs typeface="Arial" panose="020B0604020202020204" pitchFamily="34" charset="0"/>
              </a:rPr>
              <a:t>High School Equivalency:</a:t>
            </a:r>
            <a:r>
              <a:rPr lang="en-US" sz="1200" dirty="0">
                <a:latin typeface="Arial" panose="020B0604020202020204" pitchFamily="34" charset="0"/>
                <a:cs typeface="Arial" panose="020B0604020202020204" pitchFamily="34" charset="0"/>
              </a:rPr>
              <a:t/>
            </a:r>
            <a:br>
              <a:rPr lang="en-US" sz="1200" dirty="0">
                <a:latin typeface="Arial" panose="020B0604020202020204" pitchFamily="34" charset="0"/>
                <a:cs typeface="Arial" panose="020B0604020202020204" pitchFamily="34" charset="0"/>
              </a:rPr>
            </a:br>
            <a:r>
              <a:rPr lang="en-US" sz="1200" dirty="0" smtClean="0">
                <a:latin typeface="Arial" panose="020B0604020202020204" pitchFamily="34" charset="0"/>
                <a:cs typeface="Arial" panose="020B0604020202020204" pitchFamily="34" charset="0"/>
              </a:rPr>
              <a:t>GED is for offenders who </a:t>
            </a:r>
            <a:r>
              <a:rPr lang="en-US" sz="1200" dirty="0">
                <a:latin typeface="Arial" panose="020B0604020202020204" pitchFamily="34" charset="0"/>
                <a:cs typeface="Arial" panose="020B0604020202020204" pitchFamily="34" charset="0"/>
              </a:rPr>
              <a:t>possess neither a High School Diploma (</a:t>
            </a:r>
            <a:r>
              <a:rPr lang="en-US" sz="1200" dirty="0" smtClean="0">
                <a:latin typeface="Arial" panose="020B0604020202020204" pitchFamily="34" charset="0"/>
                <a:cs typeface="Arial" panose="020B0604020202020204" pitchFamily="34" charset="0"/>
              </a:rPr>
              <a:t>HSD) </a:t>
            </a:r>
            <a:r>
              <a:rPr lang="en-US" sz="1200" dirty="0">
                <a:latin typeface="Arial" panose="020B0604020202020204" pitchFamily="34" charset="0"/>
                <a:cs typeface="Arial" panose="020B0604020202020204" pitchFamily="34" charset="0"/>
              </a:rPr>
              <a:t>nor a High School Equivalency (HSE) certificate. Students receive </a:t>
            </a:r>
            <a:r>
              <a:rPr lang="en-US" sz="1200" dirty="0" smtClean="0">
                <a:latin typeface="Arial" panose="020B0604020202020204" pitchFamily="34" charset="0"/>
                <a:cs typeface="Arial" panose="020B0604020202020204" pitchFamily="34" charset="0"/>
              </a:rPr>
              <a:t/>
            </a:r>
            <a:br>
              <a:rPr lang="en-US" sz="1200" dirty="0" smtClean="0">
                <a:latin typeface="Arial" panose="020B0604020202020204" pitchFamily="34" charset="0"/>
                <a:cs typeface="Arial" panose="020B0604020202020204" pitchFamily="34" charset="0"/>
              </a:rPr>
            </a:br>
            <a:r>
              <a:rPr lang="en-US" sz="1200" dirty="0" smtClean="0">
                <a:latin typeface="Arial" panose="020B0604020202020204" pitchFamily="34" charset="0"/>
                <a:cs typeface="Arial" panose="020B0604020202020204" pitchFamily="34" charset="0"/>
              </a:rPr>
              <a:t>preparation to </a:t>
            </a:r>
            <a:r>
              <a:rPr lang="en-US" sz="1200" dirty="0">
                <a:latin typeface="Arial" panose="020B0604020202020204" pitchFamily="34" charset="0"/>
                <a:cs typeface="Arial" panose="020B0604020202020204" pitchFamily="34" charset="0"/>
              </a:rPr>
              <a:t>take an HSE </a:t>
            </a:r>
            <a:r>
              <a:rPr lang="en-US" sz="1200" dirty="0" smtClean="0">
                <a:latin typeface="Arial" panose="020B0604020202020204" pitchFamily="34" charset="0"/>
                <a:cs typeface="Arial" panose="020B0604020202020204" pitchFamily="34" charset="0"/>
              </a:rPr>
              <a:t>exam.</a:t>
            </a:r>
            <a:endParaRPr lang="en-US" sz="1200" dirty="0">
              <a:latin typeface="Arial" panose="020B0604020202020204" pitchFamily="34" charset="0"/>
              <a:cs typeface="Arial" panose="020B0604020202020204" pitchFamily="34" charset="0"/>
            </a:endParaRPr>
          </a:p>
        </p:txBody>
      </p:sp>
      <p:sp>
        <p:nvSpPr>
          <p:cNvPr id="2" name="Rectangle 1"/>
          <p:cNvSpPr/>
          <p:nvPr/>
        </p:nvSpPr>
        <p:spPr bwMode="auto">
          <a:xfrm>
            <a:off x="628812" y="2365922"/>
            <a:ext cx="834479" cy="834479"/>
          </a:xfrm>
          <a:prstGeom prst="rect">
            <a:avLst/>
          </a:prstGeom>
          <a:solidFill>
            <a:srgbClr val="92D050"/>
          </a:solidFill>
          <a:ln w="12700" cap="sq"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Garamond" pitchFamily="18" charset="0"/>
            </a:endParaRPr>
          </a:p>
        </p:txBody>
      </p:sp>
      <p:sp>
        <p:nvSpPr>
          <p:cNvPr id="23" name="TextBox 22"/>
          <p:cNvSpPr txBox="1"/>
          <p:nvPr/>
        </p:nvSpPr>
        <p:spPr>
          <a:xfrm>
            <a:off x="395254" y="2598495"/>
            <a:ext cx="1301594" cy="369332"/>
          </a:xfrm>
          <a:prstGeom prst="rect">
            <a:avLst/>
          </a:prstGeom>
          <a:noFill/>
        </p:spPr>
        <p:txBody>
          <a:bodyPr wrap="square" rtlCol="0">
            <a:spAutoFit/>
          </a:bodyPr>
          <a:lstStyle/>
          <a:p>
            <a:pPr algn="ctr"/>
            <a:r>
              <a:rPr lang="en-US" b="1" dirty="0" smtClean="0">
                <a:solidFill>
                  <a:schemeClr val="bg1"/>
                </a:solidFill>
                <a:latin typeface="Arial" panose="020B0604020202020204" pitchFamily="34" charset="0"/>
                <a:cs typeface="Arial" panose="020B0604020202020204" pitchFamily="34" charset="0"/>
              </a:rPr>
              <a:t>ABE</a:t>
            </a:r>
            <a:endParaRPr lang="en-US" b="1" dirty="0">
              <a:solidFill>
                <a:schemeClr val="bg1"/>
              </a:solidFill>
            </a:endParaRPr>
          </a:p>
        </p:txBody>
      </p:sp>
      <p:sp>
        <p:nvSpPr>
          <p:cNvPr id="38" name="Rectangle 37"/>
          <p:cNvSpPr/>
          <p:nvPr/>
        </p:nvSpPr>
        <p:spPr bwMode="auto">
          <a:xfrm>
            <a:off x="614558" y="3981271"/>
            <a:ext cx="834479" cy="834479"/>
          </a:xfrm>
          <a:prstGeom prst="rect">
            <a:avLst/>
          </a:prstGeom>
          <a:solidFill>
            <a:srgbClr val="92D050"/>
          </a:solidFill>
          <a:ln w="12700" cap="sq"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Garamond" pitchFamily="18" charset="0"/>
            </a:endParaRPr>
          </a:p>
        </p:txBody>
      </p:sp>
      <p:sp>
        <p:nvSpPr>
          <p:cNvPr id="32" name="TextBox 31"/>
          <p:cNvSpPr txBox="1"/>
          <p:nvPr/>
        </p:nvSpPr>
        <p:spPr>
          <a:xfrm>
            <a:off x="381000" y="4213844"/>
            <a:ext cx="1301594" cy="369332"/>
          </a:xfrm>
          <a:prstGeom prst="rect">
            <a:avLst/>
          </a:prstGeom>
          <a:noFill/>
        </p:spPr>
        <p:txBody>
          <a:bodyPr wrap="square" rtlCol="0">
            <a:spAutoFit/>
          </a:bodyPr>
          <a:lstStyle/>
          <a:p>
            <a:pPr algn="ctr"/>
            <a:r>
              <a:rPr lang="en-US" b="1" dirty="0" smtClean="0">
                <a:solidFill>
                  <a:schemeClr val="bg1"/>
                </a:solidFill>
                <a:latin typeface="Arial" panose="020B0604020202020204" pitchFamily="34" charset="0"/>
                <a:cs typeface="Arial" panose="020B0604020202020204" pitchFamily="34" charset="0"/>
              </a:rPr>
              <a:t>HSE</a:t>
            </a:r>
            <a:endParaRPr lang="en-US" b="1" dirty="0">
              <a:solidFill>
                <a:schemeClr val="bg1"/>
              </a:solidFill>
            </a:endParaRPr>
          </a:p>
        </p:txBody>
      </p:sp>
      <p:cxnSp>
        <p:nvCxnSpPr>
          <p:cNvPr id="6" name="Straight Connector 5"/>
          <p:cNvCxnSpPr/>
          <p:nvPr/>
        </p:nvCxnSpPr>
        <p:spPr bwMode="auto">
          <a:xfrm>
            <a:off x="573538" y="1905000"/>
            <a:ext cx="7772400" cy="0"/>
          </a:xfrm>
          <a:prstGeom prst="line">
            <a:avLst/>
          </a:prstGeom>
          <a:noFill/>
          <a:ln w="12700" cap="sq" cmpd="sng" algn="ctr">
            <a:solidFill>
              <a:schemeClr val="bg1">
                <a:lumMod val="50000"/>
                <a:lumOff val="50000"/>
              </a:schemeClr>
            </a:solidFill>
            <a:prstDash val="dash"/>
            <a:round/>
            <a:headEnd type="none" w="med" len="med"/>
            <a:tailEnd type="none" w="med" len="med"/>
          </a:ln>
          <a:effectLst/>
        </p:spPr>
      </p:cxnSp>
      <p:sp>
        <p:nvSpPr>
          <p:cNvPr id="16" name="TextBox 15"/>
          <p:cNvSpPr txBox="1"/>
          <p:nvPr/>
        </p:nvSpPr>
        <p:spPr>
          <a:xfrm>
            <a:off x="5640076" y="2286000"/>
            <a:ext cx="2705862" cy="1384995"/>
          </a:xfrm>
          <a:prstGeom prst="rect">
            <a:avLst/>
          </a:prstGeom>
          <a:noFill/>
        </p:spPr>
        <p:txBody>
          <a:bodyPr wrap="square" rtlCol="0">
            <a:spAutoFit/>
          </a:bodyPr>
          <a:lstStyle/>
          <a:p>
            <a:r>
              <a:rPr lang="en-US" sz="1200" b="1" dirty="0" smtClean="0">
                <a:latin typeface="Arial" panose="020B0604020202020204" pitchFamily="34" charset="0"/>
                <a:cs typeface="Arial" panose="020B0604020202020204" pitchFamily="34" charset="0"/>
              </a:rPr>
              <a:t>Face-to-Face &amp; </a:t>
            </a:r>
          </a:p>
          <a:p>
            <a:r>
              <a:rPr lang="en-US" sz="1200" b="1" dirty="0" smtClean="0">
                <a:latin typeface="Arial" panose="020B0604020202020204" pitchFamily="34" charset="0"/>
                <a:cs typeface="Arial" panose="020B0604020202020204" pitchFamily="34" charset="0"/>
              </a:rPr>
              <a:t>Correspondence College: </a:t>
            </a:r>
            <a:br>
              <a:rPr lang="en-US" sz="1200" b="1" dirty="0" smtClean="0">
                <a:latin typeface="Arial" panose="020B0604020202020204" pitchFamily="34" charset="0"/>
                <a:cs typeface="Arial" panose="020B0604020202020204" pitchFamily="34" charset="0"/>
              </a:rPr>
            </a:br>
            <a:r>
              <a:rPr lang="en-US" sz="1200" dirty="0" smtClean="0">
                <a:latin typeface="Arial" panose="020B0604020202020204" pitchFamily="34" charset="0"/>
                <a:cs typeface="Arial" panose="020B0604020202020204" pitchFamily="34" charset="0"/>
              </a:rPr>
              <a:t>Face-to-Face </a:t>
            </a:r>
            <a:r>
              <a:rPr lang="en-US" sz="1200" dirty="0">
                <a:latin typeface="Arial" panose="020B0604020202020204" pitchFamily="34" charset="0"/>
                <a:cs typeface="Arial" panose="020B0604020202020204" pitchFamily="34" charset="0"/>
              </a:rPr>
              <a:t>college instruction is provided in partnerships with local community colleges to 34 adult </a:t>
            </a:r>
            <a:r>
              <a:rPr lang="en-US" sz="1200" dirty="0" smtClean="0">
                <a:latin typeface="Arial" panose="020B0604020202020204" pitchFamily="34" charset="0"/>
                <a:cs typeface="Arial" panose="020B0604020202020204" pitchFamily="34" charset="0"/>
              </a:rPr>
              <a:t>institutions; correspondence courses are available at all 35 prisons.</a:t>
            </a:r>
            <a:endParaRPr lang="en-US" sz="1200" dirty="0">
              <a:latin typeface="Arial" panose="020B0604020202020204" pitchFamily="34" charset="0"/>
              <a:cs typeface="Arial" panose="020B0604020202020204" pitchFamily="34" charset="0"/>
            </a:endParaRPr>
          </a:p>
        </p:txBody>
      </p:sp>
      <p:sp>
        <p:nvSpPr>
          <p:cNvPr id="17" name="Rectangle 16"/>
          <p:cNvSpPr/>
          <p:nvPr/>
        </p:nvSpPr>
        <p:spPr bwMode="auto">
          <a:xfrm>
            <a:off x="4729358" y="2365922"/>
            <a:ext cx="834479" cy="834479"/>
          </a:xfrm>
          <a:prstGeom prst="rect">
            <a:avLst/>
          </a:prstGeom>
          <a:solidFill>
            <a:srgbClr val="92D050"/>
          </a:solidFill>
          <a:ln w="12700" cap="sq"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Garamond" pitchFamily="18" charset="0"/>
            </a:endParaRPr>
          </a:p>
        </p:txBody>
      </p:sp>
      <p:sp>
        <p:nvSpPr>
          <p:cNvPr id="18" name="TextBox 17"/>
          <p:cNvSpPr txBox="1"/>
          <p:nvPr/>
        </p:nvSpPr>
        <p:spPr>
          <a:xfrm>
            <a:off x="4495800" y="2459995"/>
            <a:ext cx="1301594" cy="646331"/>
          </a:xfrm>
          <a:prstGeom prst="rect">
            <a:avLst/>
          </a:prstGeom>
          <a:noFill/>
        </p:spPr>
        <p:txBody>
          <a:bodyPr wrap="square" rtlCol="0">
            <a:spAutoFit/>
          </a:bodyPr>
          <a:lstStyle/>
          <a:p>
            <a:pPr algn="ctr"/>
            <a:r>
              <a:rPr lang="en-US" b="1" dirty="0" err="1" smtClean="0">
                <a:solidFill>
                  <a:schemeClr val="bg1"/>
                </a:solidFill>
                <a:latin typeface="Arial" panose="020B0604020202020204" pitchFamily="34" charset="0"/>
                <a:cs typeface="Arial" panose="020B0604020202020204" pitchFamily="34" charset="0"/>
              </a:rPr>
              <a:t>F2F</a:t>
            </a:r>
            <a:r>
              <a:rPr lang="en-US" b="1" dirty="0" smtClean="0">
                <a:solidFill>
                  <a:schemeClr val="bg1"/>
                </a:solidFill>
                <a:latin typeface="Arial" panose="020B0604020202020204" pitchFamily="34" charset="0"/>
                <a:cs typeface="Arial" panose="020B0604020202020204" pitchFamily="34" charset="0"/>
              </a:rPr>
              <a:t> /</a:t>
            </a:r>
          </a:p>
          <a:p>
            <a:pPr algn="ctr"/>
            <a:r>
              <a:rPr lang="en-US" b="1" dirty="0" smtClean="0">
                <a:solidFill>
                  <a:schemeClr val="bg1"/>
                </a:solidFill>
                <a:latin typeface="Arial" panose="020B0604020202020204" pitchFamily="34" charset="0"/>
                <a:cs typeface="Arial" panose="020B0604020202020204" pitchFamily="34" charset="0"/>
              </a:rPr>
              <a:t>CC</a:t>
            </a:r>
            <a:endParaRPr lang="en-US" b="1" dirty="0">
              <a:solidFill>
                <a:schemeClr val="bg1"/>
              </a:solidFill>
            </a:endParaRPr>
          </a:p>
        </p:txBody>
      </p:sp>
      <p:sp>
        <p:nvSpPr>
          <p:cNvPr id="20" name="TextBox 19"/>
          <p:cNvSpPr txBox="1"/>
          <p:nvPr/>
        </p:nvSpPr>
        <p:spPr>
          <a:xfrm>
            <a:off x="5640076" y="3962400"/>
            <a:ext cx="2894324" cy="1754326"/>
          </a:xfrm>
          <a:prstGeom prst="rect">
            <a:avLst/>
          </a:prstGeom>
          <a:noFill/>
        </p:spPr>
        <p:txBody>
          <a:bodyPr wrap="square" rtlCol="0">
            <a:spAutoFit/>
          </a:bodyPr>
          <a:lstStyle/>
          <a:p>
            <a:r>
              <a:rPr lang="en-US" sz="1200" b="1" dirty="0" smtClean="0">
                <a:latin typeface="Arial" panose="020B0604020202020204" pitchFamily="34" charset="0"/>
                <a:cs typeface="Arial" panose="020B0604020202020204" pitchFamily="34" charset="0"/>
              </a:rPr>
              <a:t>High School Diploma:</a:t>
            </a:r>
            <a:br>
              <a:rPr lang="en-US" sz="1200" b="1" dirty="0" smtClean="0">
                <a:latin typeface="Arial" panose="020B0604020202020204" pitchFamily="34" charset="0"/>
                <a:cs typeface="Arial" panose="020B0604020202020204" pitchFamily="34" charset="0"/>
              </a:rPr>
            </a:br>
            <a:r>
              <a:rPr lang="en-US" sz="1200" dirty="0" smtClean="0">
                <a:latin typeface="Arial" panose="020B0604020202020204" pitchFamily="34" charset="0"/>
                <a:cs typeface="Arial" panose="020B0604020202020204" pitchFamily="34" charset="0"/>
              </a:rPr>
              <a:t>This program provides </a:t>
            </a:r>
            <a:r>
              <a:rPr lang="en-US" sz="1200" dirty="0">
                <a:latin typeface="Arial" panose="020B0604020202020204" pitchFamily="34" charset="0"/>
                <a:cs typeface="Arial" panose="020B0604020202020204" pitchFamily="34" charset="0"/>
              </a:rPr>
              <a:t>offenders the opportunity to fulfill current graduation requirements of the </a:t>
            </a:r>
            <a:r>
              <a:rPr lang="en-US" sz="1200" dirty="0" smtClean="0">
                <a:latin typeface="Arial" panose="020B0604020202020204" pitchFamily="34" charset="0"/>
                <a:cs typeface="Arial" panose="020B0604020202020204" pitchFamily="34" charset="0"/>
              </a:rPr>
              <a:t>State of </a:t>
            </a:r>
            <a:r>
              <a:rPr lang="en-US" sz="1200" dirty="0">
                <a:latin typeface="Arial" panose="020B0604020202020204" pitchFamily="34" charset="0"/>
                <a:cs typeface="Arial" panose="020B0604020202020204" pitchFamily="34" charset="0"/>
              </a:rPr>
              <a:t>California, Department of Education, </a:t>
            </a:r>
            <a:r>
              <a:rPr lang="en-US" sz="1200" dirty="0" smtClean="0">
                <a:latin typeface="Arial" panose="020B0604020202020204" pitchFamily="34" charset="0"/>
                <a:cs typeface="Arial" panose="020B0604020202020204" pitchFamily="34" charset="0"/>
              </a:rPr>
              <a:t>to secure </a:t>
            </a:r>
            <a:br>
              <a:rPr lang="en-US" sz="1200" dirty="0" smtClean="0">
                <a:latin typeface="Arial" panose="020B0604020202020204" pitchFamily="34" charset="0"/>
                <a:cs typeface="Arial" panose="020B0604020202020204" pitchFamily="34" charset="0"/>
              </a:rPr>
            </a:br>
            <a:r>
              <a:rPr lang="en-US" sz="1200" dirty="0" smtClean="0">
                <a:latin typeface="Arial" panose="020B0604020202020204" pitchFamily="34" charset="0"/>
                <a:cs typeface="Arial" panose="020B0604020202020204" pitchFamily="34" charset="0"/>
              </a:rPr>
              <a:t>a </a:t>
            </a:r>
            <a:r>
              <a:rPr lang="en-US" sz="1200" dirty="0">
                <a:latin typeface="Arial" panose="020B0604020202020204" pitchFamily="34" charset="0"/>
                <a:cs typeface="Arial" panose="020B0604020202020204" pitchFamily="34" charset="0"/>
              </a:rPr>
              <a:t>HSD. Based upon an analysis of the transcript, </a:t>
            </a:r>
            <a:r>
              <a:rPr lang="en-US" sz="1200" dirty="0" smtClean="0">
                <a:latin typeface="Arial" panose="020B0604020202020204" pitchFamily="34" charset="0"/>
                <a:cs typeface="Arial" panose="020B0604020202020204" pitchFamily="34" charset="0"/>
              </a:rPr>
              <a:t>the </a:t>
            </a:r>
            <a:r>
              <a:rPr lang="en-US" sz="1200" dirty="0">
                <a:latin typeface="Arial" panose="020B0604020202020204" pitchFamily="34" charset="0"/>
                <a:cs typeface="Arial" panose="020B0604020202020204" pitchFamily="34" charset="0"/>
              </a:rPr>
              <a:t>student receives instruction in credits needed for </a:t>
            </a:r>
            <a:r>
              <a:rPr lang="en-US" sz="1200" dirty="0" smtClean="0">
                <a:latin typeface="Arial" panose="020B0604020202020204" pitchFamily="34" charset="0"/>
                <a:cs typeface="Arial" panose="020B0604020202020204" pitchFamily="34" charset="0"/>
              </a:rPr>
              <a:t>graduation.</a:t>
            </a:r>
            <a:endParaRPr lang="en-US" sz="1200" dirty="0">
              <a:latin typeface="Arial" panose="020B0604020202020204" pitchFamily="34" charset="0"/>
              <a:cs typeface="Arial" panose="020B0604020202020204" pitchFamily="34" charset="0"/>
            </a:endParaRPr>
          </a:p>
        </p:txBody>
      </p:sp>
      <p:sp>
        <p:nvSpPr>
          <p:cNvPr id="21" name="Rectangle 20"/>
          <p:cNvSpPr/>
          <p:nvPr/>
        </p:nvSpPr>
        <p:spPr bwMode="auto">
          <a:xfrm>
            <a:off x="4764538" y="3962400"/>
            <a:ext cx="834479" cy="834479"/>
          </a:xfrm>
          <a:prstGeom prst="rect">
            <a:avLst/>
          </a:prstGeom>
          <a:solidFill>
            <a:srgbClr val="92D050"/>
          </a:solidFill>
          <a:ln w="12700" cap="sq"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Garamond" pitchFamily="18" charset="0"/>
            </a:endParaRPr>
          </a:p>
        </p:txBody>
      </p:sp>
      <p:sp>
        <p:nvSpPr>
          <p:cNvPr id="22" name="TextBox 21"/>
          <p:cNvSpPr txBox="1"/>
          <p:nvPr/>
        </p:nvSpPr>
        <p:spPr>
          <a:xfrm>
            <a:off x="4556399" y="4194973"/>
            <a:ext cx="1262478" cy="369332"/>
          </a:xfrm>
          <a:prstGeom prst="rect">
            <a:avLst/>
          </a:prstGeom>
          <a:noFill/>
        </p:spPr>
        <p:txBody>
          <a:bodyPr wrap="square" rtlCol="0">
            <a:spAutoFit/>
          </a:bodyPr>
          <a:lstStyle/>
          <a:p>
            <a:pPr algn="ctr"/>
            <a:r>
              <a:rPr lang="en-US" b="1" dirty="0" smtClean="0">
                <a:solidFill>
                  <a:schemeClr val="bg1"/>
                </a:solidFill>
                <a:latin typeface="Arial" panose="020B0604020202020204" pitchFamily="34" charset="0"/>
                <a:cs typeface="Arial" panose="020B0604020202020204" pitchFamily="34" charset="0"/>
              </a:rPr>
              <a:t>HSD</a:t>
            </a:r>
            <a:endParaRPr lang="en-US" b="1" dirty="0">
              <a:solidFill>
                <a:schemeClr val="bg1"/>
              </a:solidFill>
            </a:endParaRPr>
          </a:p>
        </p:txBody>
      </p:sp>
    </p:spTree>
    <p:extLst>
      <p:ext uri="{BB962C8B-B14F-4D97-AF65-F5344CB8AC3E}">
        <p14:creationId xmlns:p14="http://schemas.microsoft.com/office/powerpoint/2010/main" val="5104441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533400" y="1295400"/>
            <a:ext cx="7162800" cy="830997"/>
          </a:xfrm>
          <a:prstGeom prst="rect">
            <a:avLst/>
          </a:prstGeom>
          <a:noFill/>
        </p:spPr>
        <p:txBody>
          <a:bodyPr wrap="square" rtlCol="0">
            <a:spAutoFit/>
          </a:bodyPr>
          <a:lstStyle/>
          <a:p>
            <a:r>
              <a:rPr lang="en-US" sz="3000" dirty="0" smtClean="0">
                <a:solidFill>
                  <a:schemeClr val="bg1"/>
                </a:solidFill>
                <a:latin typeface="Arial" panose="020B0604020202020204" pitchFamily="34" charset="0"/>
                <a:cs typeface="Arial" panose="020B0604020202020204" pitchFamily="34" charset="0"/>
              </a:rPr>
              <a:t>Programs | </a:t>
            </a:r>
            <a:r>
              <a:rPr lang="en-US" sz="3000" b="1" dirty="0" smtClean="0">
                <a:solidFill>
                  <a:srgbClr val="92D050"/>
                </a:solidFill>
                <a:latin typeface="Arial" panose="020B0604020202020204" pitchFamily="34" charset="0"/>
                <a:cs typeface="Arial" panose="020B0604020202020204" pitchFamily="34" charset="0"/>
              </a:rPr>
              <a:t>CTE</a:t>
            </a:r>
            <a:endParaRPr lang="en-US" sz="3000" dirty="0" smtClean="0">
              <a:solidFill>
                <a:schemeClr val="bg1"/>
              </a:solidFill>
              <a:latin typeface="Arial" panose="020B0604020202020204" pitchFamily="34" charset="0"/>
              <a:cs typeface="Arial" panose="020B0604020202020204" pitchFamily="34" charset="0"/>
            </a:endParaRPr>
          </a:p>
          <a:p>
            <a:endParaRPr lang="en-US" b="1" dirty="0" smtClean="0">
              <a:solidFill>
                <a:schemeClr val="bg1"/>
              </a:solidFill>
              <a:latin typeface="Arial" panose="020B0604020202020204" pitchFamily="34" charset="0"/>
              <a:cs typeface="Arial" panose="020B0604020202020204" pitchFamily="34" charset="0"/>
            </a:endParaRPr>
          </a:p>
        </p:txBody>
      </p:sp>
      <p:sp>
        <p:nvSpPr>
          <p:cNvPr id="36" name="TextBox 35"/>
          <p:cNvSpPr txBox="1"/>
          <p:nvPr/>
        </p:nvSpPr>
        <p:spPr>
          <a:xfrm>
            <a:off x="533400" y="2057400"/>
            <a:ext cx="4304537" cy="769441"/>
          </a:xfrm>
          <a:prstGeom prst="rect">
            <a:avLst/>
          </a:prstGeom>
          <a:noFill/>
        </p:spPr>
        <p:txBody>
          <a:bodyPr wrap="square" rtlCol="0">
            <a:spAutoFit/>
          </a:bodyPr>
          <a:lstStyle/>
          <a:p>
            <a:r>
              <a:rPr lang="en-US" sz="2200" dirty="0">
                <a:solidFill>
                  <a:schemeClr val="bg1">
                    <a:lumMod val="50000"/>
                    <a:lumOff val="50000"/>
                  </a:schemeClr>
                </a:solidFill>
                <a:latin typeface="Arial" panose="020B0604020202020204" pitchFamily="34" charset="0"/>
                <a:cs typeface="Arial" panose="020B0604020202020204" pitchFamily="34" charset="0"/>
              </a:rPr>
              <a:t>CTE </a:t>
            </a:r>
            <a:r>
              <a:rPr lang="en-US" sz="2200" dirty="0" smtClean="0">
                <a:solidFill>
                  <a:schemeClr val="bg1">
                    <a:lumMod val="50000"/>
                    <a:lumOff val="50000"/>
                  </a:schemeClr>
                </a:solidFill>
                <a:latin typeface="Arial" panose="020B0604020202020204" pitchFamily="34" charset="0"/>
                <a:cs typeface="Arial" panose="020B0604020202020204" pitchFamily="34" charset="0"/>
              </a:rPr>
              <a:t>training is </a:t>
            </a:r>
            <a:r>
              <a:rPr lang="en-US" sz="2200" dirty="0">
                <a:solidFill>
                  <a:schemeClr val="bg1">
                    <a:lumMod val="50000"/>
                    <a:lumOff val="50000"/>
                  </a:schemeClr>
                </a:solidFill>
                <a:latin typeface="Arial" panose="020B0604020202020204" pitchFamily="34" charset="0"/>
                <a:cs typeface="Arial" panose="020B0604020202020204" pitchFamily="34" charset="0"/>
              </a:rPr>
              <a:t>provided </a:t>
            </a:r>
            <a:r>
              <a:rPr lang="en-US" sz="2200" dirty="0" smtClean="0">
                <a:solidFill>
                  <a:schemeClr val="bg1">
                    <a:lumMod val="50000"/>
                    <a:lumOff val="50000"/>
                  </a:schemeClr>
                </a:solidFill>
                <a:latin typeface="Arial" panose="020B0604020202020204" pitchFamily="34" charset="0"/>
                <a:cs typeface="Arial" panose="020B0604020202020204" pitchFamily="34" charset="0"/>
              </a:rPr>
              <a:t>in</a:t>
            </a:r>
            <a:br>
              <a:rPr lang="en-US" sz="2200" dirty="0" smtClean="0">
                <a:solidFill>
                  <a:schemeClr val="bg1">
                    <a:lumMod val="50000"/>
                    <a:lumOff val="50000"/>
                  </a:schemeClr>
                </a:solidFill>
                <a:latin typeface="Arial" panose="020B0604020202020204" pitchFamily="34" charset="0"/>
                <a:cs typeface="Arial" panose="020B0604020202020204" pitchFamily="34" charset="0"/>
              </a:rPr>
            </a:br>
            <a:r>
              <a:rPr lang="en-US" sz="2200" b="1" dirty="0" smtClean="0">
                <a:solidFill>
                  <a:schemeClr val="bg1"/>
                </a:solidFill>
                <a:latin typeface="Arial" panose="020B0604020202020204" pitchFamily="34" charset="0"/>
                <a:cs typeface="Arial" panose="020B0604020202020204" pitchFamily="34" charset="0"/>
              </a:rPr>
              <a:t>six</a:t>
            </a:r>
            <a:r>
              <a:rPr lang="en-US" sz="2200" dirty="0" smtClean="0">
                <a:solidFill>
                  <a:schemeClr val="bg1">
                    <a:lumMod val="50000"/>
                    <a:lumOff val="50000"/>
                  </a:schemeClr>
                </a:solidFill>
                <a:latin typeface="Arial" panose="020B0604020202020204" pitchFamily="34" charset="0"/>
                <a:cs typeface="Arial" panose="020B0604020202020204" pitchFamily="34" charset="0"/>
              </a:rPr>
              <a:t> </a:t>
            </a:r>
            <a:r>
              <a:rPr lang="en-US" sz="2200" dirty="0">
                <a:solidFill>
                  <a:schemeClr val="bg1">
                    <a:lumMod val="50000"/>
                    <a:lumOff val="50000"/>
                  </a:schemeClr>
                </a:solidFill>
                <a:latin typeface="Arial" panose="020B0604020202020204" pitchFamily="34" charset="0"/>
                <a:cs typeface="Arial" panose="020B0604020202020204" pitchFamily="34" charset="0"/>
              </a:rPr>
              <a:t>different </a:t>
            </a:r>
            <a:r>
              <a:rPr lang="en-US" sz="2200" dirty="0" smtClean="0">
                <a:solidFill>
                  <a:schemeClr val="bg1">
                    <a:lumMod val="50000"/>
                    <a:lumOff val="50000"/>
                  </a:schemeClr>
                </a:solidFill>
                <a:latin typeface="Arial" panose="020B0604020202020204" pitchFamily="34" charset="0"/>
                <a:cs typeface="Arial" panose="020B0604020202020204" pitchFamily="34" charset="0"/>
              </a:rPr>
              <a:t>career sectors:</a:t>
            </a:r>
            <a:endParaRPr lang="en-US" sz="2200" dirty="0">
              <a:solidFill>
                <a:schemeClr val="bg1">
                  <a:lumMod val="50000"/>
                  <a:lumOff val="50000"/>
                </a:schemeClr>
              </a:solidFill>
              <a:latin typeface="Arial" panose="020B0604020202020204" pitchFamily="34" charset="0"/>
              <a:cs typeface="Arial" panose="020B0604020202020204" pitchFamily="34" charset="0"/>
            </a:endParaRPr>
          </a:p>
        </p:txBody>
      </p:sp>
      <p:sp>
        <p:nvSpPr>
          <p:cNvPr id="88" name="Rectangle 87"/>
          <p:cNvSpPr/>
          <p:nvPr/>
        </p:nvSpPr>
        <p:spPr bwMode="auto">
          <a:xfrm>
            <a:off x="4343400" y="0"/>
            <a:ext cx="76200" cy="76200"/>
          </a:xfrm>
          <a:prstGeom prst="rect">
            <a:avLst/>
          </a:prstGeom>
          <a:noFill/>
          <a:ln w="12700" cap="sq" cmpd="sng" algn="ctr">
            <a:solidFill>
              <a:srgbClr val="80008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Garamond" pitchFamily="18" charset="0"/>
            </a:endParaRPr>
          </a:p>
        </p:txBody>
      </p:sp>
      <p:sp>
        <p:nvSpPr>
          <p:cNvPr id="24" name="TextBox 23"/>
          <p:cNvSpPr txBox="1"/>
          <p:nvPr/>
        </p:nvSpPr>
        <p:spPr>
          <a:xfrm>
            <a:off x="1575591" y="3360746"/>
            <a:ext cx="2764712" cy="276999"/>
          </a:xfrm>
          <a:prstGeom prst="rect">
            <a:avLst/>
          </a:prstGeom>
          <a:noFill/>
        </p:spPr>
        <p:txBody>
          <a:bodyPr wrap="square" rtlCol="0">
            <a:spAutoFit/>
          </a:bodyPr>
          <a:lstStyle/>
          <a:p>
            <a:r>
              <a:rPr lang="en-US" sz="1200" dirty="0" smtClean="0">
                <a:latin typeface="Arial" panose="020B0604020202020204" pitchFamily="34" charset="0"/>
                <a:cs typeface="Arial" panose="020B0604020202020204" pitchFamily="34" charset="0"/>
              </a:rPr>
              <a:t>Business</a:t>
            </a:r>
            <a:endParaRPr lang="en-US" sz="1200" dirty="0"/>
          </a:p>
        </p:txBody>
      </p:sp>
      <p:sp>
        <p:nvSpPr>
          <p:cNvPr id="25" name="TextBox 24"/>
          <p:cNvSpPr txBox="1"/>
          <p:nvPr/>
        </p:nvSpPr>
        <p:spPr>
          <a:xfrm>
            <a:off x="1575591" y="4393539"/>
            <a:ext cx="2132364" cy="276999"/>
          </a:xfrm>
          <a:prstGeom prst="rect">
            <a:avLst/>
          </a:prstGeom>
          <a:noFill/>
        </p:spPr>
        <p:txBody>
          <a:bodyPr wrap="square" rtlCol="0">
            <a:spAutoFit/>
          </a:bodyPr>
          <a:lstStyle/>
          <a:p>
            <a:r>
              <a:rPr lang="en-US" sz="1200" dirty="0" smtClean="0">
                <a:latin typeface="Arial" panose="020B0604020202020204" pitchFamily="34" charset="0"/>
                <a:cs typeface="Arial" panose="020B0604020202020204" pitchFamily="34" charset="0"/>
              </a:rPr>
              <a:t>Construction</a:t>
            </a:r>
            <a:endParaRPr lang="en-US" sz="1200" dirty="0"/>
          </a:p>
        </p:txBody>
      </p:sp>
      <p:sp>
        <p:nvSpPr>
          <p:cNvPr id="26" name="TextBox 25"/>
          <p:cNvSpPr txBox="1"/>
          <p:nvPr/>
        </p:nvSpPr>
        <p:spPr>
          <a:xfrm>
            <a:off x="1555242" y="5387861"/>
            <a:ext cx="2711958" cy="276999"/>
          </a:xfrm>
          <a:prstGeom prst="rect">
            <a:avLst/>
          </a:prstGeom>
          <a:noFill/>
        </p:spPr>
        <p:txBody>
          <a:bodyPr wrap="square" rtlCol="0">
            <a:spAutoFit/>
          </a:bodyPr>
          <a:lstStyle/>
          <a:p>
            <a:r>
              <a:rPr lang="en-US" sz="1200" dirty="0" smtClean="0">
                <a:latin typeface="Arial" panose="020B0604020202020204" pitchFamily="34" charset="0"/>
                <a:cs typeface="Arial" panose="020B0604020202020204" pitchFamily="34" charset="0"/>
              </a:rPr>
              <a:t>Transportation</a:t>
            </a:r>
            <a:endParaRPr lang="en-US" sz="1200" dirty="0"/>
          </a:p>
        </p:txBody>
      </p:sp>
      <p:sp>
        <p:nvSpPr>
          <p:cNvPr id="28" name="Rectangle 27"/>
          <p:cNvSpPr/>
          <p:nvPr/>
        </p:nvSpPr>
        <p:spPr bwMode="auto">
          <a:xfrm>
            <a:off x="664874" y="3128173"/>
            <a:ext cx="834479" cy="834479"/>
          </a:xfrm>
          <a:prstGeom prst="rect">
            <a:avLst/>
          </a:prstGeom>
          <a:solidFill>
            <a:srgbClr val="92D050"/>
          </a:solidFill>
          <a:ln w="12700" cap="sq"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Garamond" pitchFamily="18" charset="0"/>
            </a:endParaRPr>
          </a:p>
        </p:txBody>
      </p:sp>
      <p:sp>
        <p:nvSpPr>
          <p:cNvPr id="29" name="Rectangle 28"/>
          <p:cNvSpPr/>
          <p:nvPr/>
        </p:nvSpPr>
        <p:spPr bwMode="auto">
          <a:xfrm>
            <a:off x="648462" y="4114800"/>
            <a:ext cx="834479" cy="834479"/>
          </a:xfrm>
          <a:prstGeom prst="rect">
            <a:avLst/>
          </a:prstGeom>
          <a:solidFill>
            <a:srgbClr val="92D050"/>
          </a:solidFill>
          <a:ln w="12700" cap="sq"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Garamond" pitchFamily="18" charset="0"/>
            </a:endParaRPr>
          </a:p>
        </p:txBody>
      </p:sp>
      <p:sp>
        <p:nvSpPr>
          <p:cNvPr id="30" name="Rectangle 29"/>
          <p:cNvSpPr/>
          <p:nvPr/>
        </p:nvSpPr>
        <p:spPr bwMode="auto">
          <a:xfrm>
            <a:off x="648462" y="5109121"/>
            <a:ext cx="834479" cy="834479"/>
          </a:xfrm>
          <a:prstGeom prst="rect">
            <a:avLst/>
          </a:prstGeom>
          <a:solidFill>
            <a:srgbClr val="92D050"/>
          </a:solidFill>
          <a:ln w="12700" cap="sq"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Garamond" pitchFamily="18" charset="0"/>
            </a:endParaRPr>
          </a:p>
        </p:txBody>
      </p:sp>
      <p:cxnSp>
        <p:nvCxnSpPr>
          <p:cNvPr id="32" name="Straight Connector 31"/>
          <p:cNvCxnSpPr/>
          <p:nvPr/>
        </p:nvCxnSpPr>
        <p:spPr bwMode="auto">
          <a:xfrm>
            <a:off x="609600" y="1905000"/>
            <a:ext cx="4419600" cy="0"/>
          </a:xfrm>
          <a:prstGeom prst="line">
            <a:avLst/>
          </a:prstGeom>
          <a:noFill/>
          <a:ln w="12700" cap="sq" cmpd="sng" algn="ctr">
            <a:solidFill>
              <a:schemeClr val="bg1">
                <a:lumMod val="50000"/>
                <a:lumOff val="50000"/>
              </a:schemeClr>
            </a:solidFill>
            <a:prstDash val="dash"/>
            <a:round/>
            <a:headEnd type="none" w="med" len="med"/>
            <a:tailEnd type="none" w="med" len="med"/>
          </a:ln>
          <a:effectLst/>
        </p:spPr>
      </p:cxnSp>
      <p:sp>
        <p:nvSpPr>
          <p:cNvPr id="35" name="TextBox 34"/>
          <p:cNvSpPr txBox="1"/>
          <p:nvPr/>
        </p:nvSpPr>
        <p:spPr>
          <a:xfrm>
            <a:off x="3822729" y="3360746"/>
            <a:ext cx="1511271"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Public Service</a:t>
            </a:r>
            <a:endParaRPr lang="en-US" sz="1200" dirty="0"/>
          </a:p>
        </p:txBody>
      </p:sp>
      <p:sp>
        <p:nvSpPr>
          <p:cNvPr id="37" name="TextBox 36"/>
          <p:cNvSpPr txBox="1"/>
          <p:nvPr/>
        </p:nvSpPr>
        <p:spPr>
          <a:xfrm>
            <a:off x="3822728" y="4393539"/>
            <a:ext cx="1130271" cy="461665"/>
          </a:xfrm>
          <a:prstGeom prst="rect">
            <a:avLst/>
          </a:prstGeom>
          <a:noFill/>
        </p:spPr>
        <p:txBody>
          <a:bodyPr wrap="square" rtlCol="0">
            <a:spAutoFit/>
          </a:bodyPr>
          <a:lstStyle/>
          <a:p>
            <a:r>
              <a:rPr lang="en-US" sz="1200" dirty="0" smtClean="0">
                <a:latin typeface="Arial" panose="020B0604020202020204" pitchFamily="34" charset="0"/>
                <a:cs typeface="Arial" panose="020B0604020202020204" pitchFamily="34" charset="0"/>
              </a:rPr>
              <a:t>Product Development</a:t>
            </a:r>
            <a:endParaRPr lang="en-US" sz="1200" dirty="0"/>
          </a:p>
        </p:txBody>
      </p:sp>
      <p:sp>
        <p:nvSpPr>
          <p:cNvPr id="38" name="TextBox 37"/>
          <p:cNvSpPr txBox="1"/>
          <p:nvPr/>
        </p:nvSpPr>
        <p:spPr>
          <a:xfrm>
            <a:off x="3802380" y="5387861"/>
            <a:ext cx="2711958" cy="276999"/>
          </a:xfrm>
          <a:prstGeom prst="rect">
            <a:avLst/>
          </a:prstGeom>
          <a:noFill/>
        </p:spPr>
        <p:txBody>
          <a:bodyPr wrap="square" rtlCol="0">
            <a:spAutoFit/>
          </a:bodyPr>
          <a:lstStyle/>
          <a:p>
            <a:r>
              <a:rPr lang="en-US" sz="1200" dirty="0" smtClean="0">
                <a:latin typeface="Arial" panose="020B0604020202020204" pitchFamily="34" charset="0"/>
                <a:cs typeface="Arial" panose="020B0604020202020204" pitchFamily="34" charset="0"/>
              </a:rPr>
              <a:t>Utilities</a:t>
            </a:r>
            <a:endParaRPr lang="en-US" sz="1200" dirty="0"/>
          </a:p>
        </p:txBody>
      </p:sp>
      <p:sp>
        <p:nvSpPr>
          <p:cNvPr id="39" name="Rectangle 38"/>
          <p:cNvSpPr/>
          <p:nvPr/>
        </p:nvSpPr>
        <p:spPr bwMode="auto">
          <a:xfrm>
            <a:off x="2912012" y="3128173"/>
            <a:ext cx="834479" cy="834479"/>
          </a:xfrm>
          <a:prstGeom prst="rect">
            <a:avLst/>
          </a:prstGeom>
          <a:solidFill>
            <a:srgbClr val="92D050"/>
          </a:solidFill>
          <a:ln w="12700" cap="sq"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Garamond" pitchFamily="18" charset="0"/>
            </a:endParaRPr>
          </a:p>
        </p:txBody>
      </p:sp>
      <p:sp>
        <p:nvSpPr>
          <p:cNvPr id="40" name="Rectangle 39"/>
          <p:cNvSpPr/>
          <p:nvPr/>
        </p:nvSpPr>
        <p:spPr bwMode="auto">
          <a:xfrm>
            <a:off x="2895600" y="4114800"/>
            <a:ext cx="834479" cy="834479"/>
          </a:xfrm>
          <a:prstGeom prst="rect">
            <a:avLst/>
          </a:prstGeom>
          <a:solidFill>
            <a:srgbClr val="92D050"/>
          </a:solidFill>
          <a:ln w="12700" cap="sq"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Garamond" pitchFamily="18" charset="0"/>
            </a:endParaRPr>
          </a:p>
        </p:txBody>
      </p:sp>
      <p:sp>
        <p:nvSpPr>
          <p:cNvPr id="41" name="Rectangle 40"/>
          <p:cNvSpPr/>
          <p:nvPr/>
        </p:nvSpPr>
        <p:spPr bwMode="auto">
          <a:xfrm>
            <a:off x="2895600" y="5109121"/>
            <a:ext cx="834479" cy="834479"/>
          </a:xfrm>
          <a:prstGeom prst="rect">
            <a:avLst/>
          </a:prstGeom>
          <a:solidFill>
            <a:srgbClr val="92D050"/>
          </a:solidFill>
          <a:ln w="12700" cap="sq"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Garamond" pitchFamily="18" charset="0"/>
            </a:endParaRPr>
          </a:p>
        </p:txBody>
      </p:sp>
      <p:pic>
        <p:nvPicPr>
          <p:cNvPr id="1033" name="Picture 9" descr="C:\Users\debbie.wells\Desktop\ppt_RehabilitationUnits\icon_calculato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5376" y="3279482"/>
            <a:ext cx="400650" cy="53186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Users\debbie.wells\Desktop\ppt_RehabilitationUnits\icon_tool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4281724"/>
            <a:ext cx="442676" cy="442676"/>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C:\Users\debbie.wells\Desktop\ppt_RehabilitationUnits\icon_pape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75001" y="4341052"/>
            <a:ext cx="475676" cy="429933"/>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C:\Users\debbie.wells\Desktop\ppt_RehabilitationUnits\icon_servic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47259" y="3389022"/>
            <a:ext cx="563984" cy="31278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C:\Users\debbie.wells\Desktop\ppt_RehabilitationUnits\icon_bulb.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65476" y="5226433"/>
            <a:ext cx="495300" cy="599853"/>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C:\Users\debbie.wells\Desktop\ppt_RehabilitationUnits\steeringwheel.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96101" y="5288415"/>
            <a:ext cx="506412" cy="503942"/>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C:\Users\debbie.wells\Desktop\ppt_RehabilitationUnits\CTEphoto.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583370" y="1066800"/>
            <a:ext cx="3560630" cy="5334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35204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2590800"/>
            <a:ext cx="4001122" cy="3652282"/>
          </a:xfrm>
          <a:prstGeom prst="rect">
            <a:avLst/>
          </a:prstGeom>
          <a:noFill/>
        </p:spPr>
        <p:txBody>
          <a:bodyPr wrap="square" numCol="1" rtlCol="0">
            <a:spAutoFit/>
          </a:bodyPr>
          <a:lstStyle/>
          <a:p>
            <a:pPr marL="285750" indent="-285750">
              <a:lnSpc>
                <a:spcPts val="2100"/>
              </a:lnSpc>
              <a:buFont typeface="Arial" panose="020B0604020202020204" pitchFamily="34" charset="0"/>
              <a:buChar char="•"/>
            </a:pPr>
            <a:r>
              <a:rPr lang="en-US" sz="1600" b="1" dirty="0" smtClean="0">
                <a:solidFill>
                  <a:schemeClr val="bg1"/>
                </a:solidFill>
                <a:latin typeface="Arial" panose="020B0604020202020204" pitchFamily="34" charset="0"/>
                <a:cs typeface="Arial" panose="020B0604020202020204" pitchFamily="34" charset="0"/>
              </a:rPr>
              <a:t>Carpentry</a:t>
            </a:r>
            <a:endParaRPr lang="en-US" sz="1600" b="1" dirty="0">
              <a:solidFill>
                <a:schemeClr val="bg1"/>
              </a:solidFill>
              <a:latin typeface="Arial" panose="020B0604020202020204" pitchFamily="34" charset="0"/>
              <a:cs typeface="Arial" panose="020B0604020202020204" pitchFamily="34" charset="0"/>
            </a:endParaRPr>
          </a:p>
          <a:p>
            <a:pPr marL="285750" indent="-285750">
              <a:lnSpc>
                <a:spcPts val="2100"/>
              </a:lnSpc>
              <a:buFont typeface="Arial" panose="020B0604020202020204" pitchFamily="34" charset="0"/>
              <a:buChar char="•"/>
            </a:pPr>
            <a:r>
              <a:rPr lang="en-US" sz="1600" b="1" dirty="0" smtClean="0">
                <a:solidFill>
                  <a:schemeClr val="bg1"/>
                </a:solidFill>
                <a:latin typeface="Arial" panose="020B0604020202020204" pitchFamily="34" charset="0"/>
                <a:cs typeface="Arial" panose="020B0604020202020204" pitchFamily="34" charset="0"/>
              </a:rPr>
              <a:t>Masonry</a:t>
            </a:r>
            <a:endParaRPr lang="en-US" sz="1600" b="1" dirty="0">
              <a:solidFill>
                <a:schemeClr val="bg1"/>
              </a:solidFill>
              <a:latin typeface="Arial" panose="020B0604020202020204" pitchFamily="34" charset="0"/>
              <a:cs typeface="Arial" panose="020B0604020202020204" pitchFamily="34" charset="0"/>
            </a:endParaRPr>
          </a:p>
          <a:p>
            <a:pPr marL="285750" indent="-285750">
              <a:lnSpc>
                <a:spcPts val="2100"/>
              </a:lnSpc>
              <a:buFont typeface="Arial" panose="020B0604020202020204" pitchFamily="34" charset="0"/>
              <a:buChar char="•"/>
            </a:pPr>
            <a:r>
              <a:rPr lang="en-US" sz="1600" b="1" dirty="0">
                <a:solidFill>
                  <a:schemeClr val="bg1"/>
                </a:solidFill>
                <a:latin typeface="Arial" panose="020B0604020202020204" pitchFamily="34" charset="0"/>
                <a:cs typeface="Arial" panose="020B0604020202020204" pitchFamily="34" charset="0"/>
              </a:rPr>
              <a:t>Plumbing</a:t>
            </a:r>
          </a:p>
          <a:p>
            <a:pPr marL="285750" indent="-285750">
              <a:lnSpc>
                <a:spcPts val="2100"/>
              </a:lnSpc>
              <a:buFont typeface="Arial" panose="020B0604020202020204" pitchFamily="34" charset="0"/>
              <a:buChar char="•"/>
            </a:pPr>
            <a:r>
              <a:rPr lang="en-US" sz="1600" b="1" dirty="0">
                <a:solidFill>
                  <a:schemeClr val="bg1"/>
                </a:solidFill>
                <a:latin typeface="Arial" panose="020B0604020202020204" pitchFamily="34" charset="0"/>
                <a:cs typeface="Arial" panose="020B0604020202020204" pitchFamily="34" charset="0"/>
              </a:rPr>
              <a:t>Industrial Painting</a:t>
            </a:r>
          </a:p>
          <a:p>
            <a:pPr marL="285750" indent="-285750">
              <a:lnSpc>
                <a:spcPts val="2100"/>
              </a:lnSpc>
              <a:buFont typeface="Arial" panose="020B0604020202020204" pitchFamily="34" charset="0"/>
              <a:buChar char="•"/>
            </a:pPr>
            <a:r>
              <a:rPr lang="en-US" sz="1600" b="1" dirty="0">
                <a:solidFill>
                  <a:schemeClr val="bg1"/>
                </a:solidFill>
                <a:latin typeface="Arial" panose="020B0604020202020204" pitchFamily="34" charset="0"/>
                <a:cs typeface="Arial" panose="020B0604020202020204" pitchFamily="34" charset="0"/>
              </a:rPr>
              <a:t>Electrical Construction</a:t>
            </a:r>
          </a:p>
          <a:p>
            <a:pPr marL="285750" indent="-285750">
              <a:lnSpc>
                <a:spcPts val="2100"/>
              </a:lnSpc>
              <a:buFont typeface="Arial" panose="020B0604020202020204" pitchFamily="34" charset="0"/>
              <a:buChar char="•"/>
            </a:pPr>
            <a:r>
              <a:rPr lang="en-US" sz="1600" b="1" dirty="0">
                <a:solidFill>
                  <a:schemeClr val="bg1"/>
                </a:solidFill>
                <a:latin typeface="Arial" panose="020B0604020202020204" pitchFamily="34" charset="0"/>
                <a:cs typeface="Arial" panose="020B0604020202020204" pitchFamily="34" charset="0"/>
              </a:rPr>
              <a:t>Cosmetology</a:t>
            </a:r>
          </a:p>
          <a:p>
            <a:pPr marL="285750" indent="-285750">
              <a:lnSpc>
                <a:spcPts val="2100"/>
              </a:lnSpc>
              <a:buFont typeface="Arial" panose="020B0604020202020204" pitchFamily="34" charset="0"/>
              <a:buChar char="•"/>
            </a:pPr>
            <a:r>
              <a:rPr lang="en-US" sz="1600" b="1" dirty="0">
                <a:solidFill>
                  <a:schemeClr val="bg1"/>
                </a:solidFill>
                <a:latin typeface="Arial" panose="020B0604020202020204" pitchFamily="34" charset="0"/>
                <a:cs typeface="Arial" panose="020B0604020202020204" pitchFamily="34" charset="0"/>
              </a:rPr>
              <a:t>Machine Shop</a:t>
            </a:r>
          </a:p>
          <a:p>
            <a:pPr marL="285750" indent="-285750">
              <a:lnSpc>
                <a:spcPts val="2100"/>
              </a:lnSpc>
              <a:buFont typeface="Arial" panose="020B0604020202020204" pitchFamily="34" charset="0"/>
              <a:buChar char="•"/>
            </a:pPr>
            <a:r>
              <a:rPr lang="en-US" sz="1600" b="1" dirty="0">
                <a:solidFill>
                  <a:schemeClr val="bg1"/>
                </a:solidFill>
                <a:latin typeface="Arial" panose="020B0604020202020204" pitchFamily="34" charset="0"/>
                <a:cs typeface="Arial" panose="020B0604020202020204" pitchFamily="34" charset="0"/>
              </a:rPr>
              <a:t>Heating/Ventilation</a:t>
            </a:r>
            <a:r>
              <a:rPr lang="en-US" sz="1600" b="1" dirty="0" smtClean="0">
                <a:solidFill>
                  <a:schemeClr val="bg1"/>
                </a:solidFill>
                <a:latin typeface="Arial" panose="020B0604020202020204" pitchFamily="34" charset="0"/>
                <a:cs typeface="Arial" panose="020B0604020202020204" pitchFamily="34" charset="0"/>
              </a:rPr>
              <a:t>/</a:t>
            </a:r>
            <a:br>
              <a:rPr lang="en-US" sz="1600" b="1" dirty="0" smtClean="0">
                <a:solidFill>
                  <a:schemeClr val="bg1"/>
                </a:solidFill>
                <a:latin typeface="Arial" panose="020B0604020202020204" pitchFamily="34" charset="0"/>
                <a:cs typeface="Arial" panose="020B0604020202020204" pitchFamily="34" charset="0"/>
              </a:rPr>
            </a:br>
            <a:r>
              <a:rPr lang="en-US" sz="1600" b="1" dirty="0" smtClean="0">
                <a:solidFill>
                  <a:schemeClr val="bg1"/>
                </a:solidFill>
                <a:latin typeface="Arial" panose="020B0604020202020204" pitchFamily="34" charset="0"/>
                <a:cs typeface="Arial" panose="020B0604020202020204" pitchFamily="34" charset="0"/>
              </a:rPr>
              <a:t>Air-Conditioning/Refrigeration</a:t>
            </a:r>
          </a:p>
          <a:p>
            <a:pPr marL="285750" indent="-285750">
              <a:lnSpc>
                <a:spcPts val="2100"/>
              </a:lnSpc>
              <a:buFont typeface="Arial" panose="020B0604020202020204" pitchFamily="34" charset="0"/>
              <a:buChar char="•"/>
            </a:pPr>
            <a:r>
              <a:rPr lang="en-US" sz="1600" b="1" dirty="0">
                <a:solidFill>
                  <a:schemeClr val="bg1"/>
                </a:solidFill>
                <a:latin typeface="Arial" panose="020B0604020202020204" pitchFamily="34" charset="0"/>
                <a:cs typeface="Arial" panose="020B0604020202020204" pitchFamily="34" charset="0"/>
              </a:rPr>
              <a:t>Sheet Metal</a:t>
            </a:r>
          </a:p>
          <a:p>
            <a:pPr marL="285750" indent="-285750">
              <a:lnSpc>
                <a:spcPts val="2300"/>
              </a:lnSpc>
              <a:buFont typeface="Arial" panose="020B0604020202020204" pitchFamily="34" charset="0"/>
              <a:buChar char="•"/>
            </a:pPr>
            <a:r>
              <a:rPr lang="en-US" sz="1600" b="1" dirty="0" smtClean="0">
                <a:solidFill>
                  <a:schemeClr val="bg1"/>
                </a:solidFill>
                <a:latin typeface="Arial" panose="020B0604020202020204" pitchFamily="34" charset="0"/>
                <a:cs typeface="Arial" panose="020B0604020202020204" pitchFamily="34" charset="0"/>
              </a:rPr>
              <a:t>Building Maintenance</a:t>
            </a:r>
          </a:p>
          <a:p>
            <a:pPr marL="285750" indent="-285750">
              <a:lnSpc>
                <a:spcPts val="2300"/>
              </a:lnSpc>
              <a:buFont typeface="Arial" panose="020B0604020202020204" pitchFamily="34" charset="0"/>
              <a:buChar char="•"/>
            </a:pPr>
            <a:r>
              <a:rPr lang="en-US" sz="1600" b="1" dirty="0" smtClean="0">
                <a:solidFill>
                  <a:schemeClr val="bg1"/>
                </a:solidFill>
                <a:latin typeface="Arial" panose="020B0604020202020204" pitchFamily="34" charset="0"/>
                <a:cs typeface="Arial" panose="020B0604020202020204" pitchFamily="34" charset="0"/>
              </a:rPr>
              <a:t>Roofing</a:t>
            </a:r>
            <a:endParaRPr lang="en-US" sz="1600" b="1"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dirty="0">
              <a:solidFill>
                <a:schemeClr val="bg1">
                  <a:lumMod val="50000"/>
                  <a:lumOff val="50000"/>
                </a:schemeClr>
              </a:solidFill>
              <a:latin typeface="Arial" panose="020B0604020202020204" pitchFamily="34" charset="0"/>
              <a:cs typeface="Arial" panose="020B0604020202020204" pitchFamily="34" charset="0"/>
            </a:endParaRPr>
          </a:p>
        </p:txBody>
      </p:sp>
      <p:sp>
        <p:nvSpPr>
          <p:cNvPr id="4" name="TextBox 3"/>
          <p:cNvSpPr txBox="1"/>
          <p:nvPr/>
        </p:nvSpPr>
        <p:spPr>
          <a:xfrm>
            <a:off x="3963786" y="2590800"/>
            <a:ext cx="4572000" cy="3357329"/>
          </a:xfrm>
          <a:prstGeom prst="rect">
            <a:avLst/>
          </a:prstGeom>
          <a:noFill/>
        </p:spPr>
        <p:txBody>
          <a:bodyPr wrap="square" numCol="1" rtlCol="0">
            <a:spAutoFit/>
          </a:bodyPr>
          <a:lstStyle/>
          <a:p>
            <a:pPr marL="285750" indent="-285750">
              <a:lnSpc>
                <a:spcPts val="2100"/>
              </a:lnSpc>
              <a:buFont typeface="Arial" panose="020B0604020202020204" pitchFamily="34" charset="0"/>
              <a:buChar char="•"/>
            </a:pPr>
            <a:r>
              <a:rPr lang="en-US" sz="1600" b="1" dirty="0" smtClean="0">
                <a:solidFill>
                  <a:schemeClr val="bg1"/>
                </a:solidFill>
                <a:latin typeface="Arial" panose="020B0604020202020204" pitchFamily="34" charset="0"/>
                <a:cs typeface="Arial" panose="020B0604020202020204" pitchFamily="34" charset="0"/>
              </a:rPr>
              <a:t>Welding</a:t>
            </a:r>
            <a:endParaRPr lang="en-US" sz="1600" b="1" dirty="0">
              <a:solidFill>
                <a:schemeClr val="bg1"/>
              </a:solidFill>
              <a:latin typeface="Arial" panose="020B0604020202020204" pitchFamily="34" charset="0"/>
              <a:cs typeface="Arial" panose="020B0604020202020204" pitchFamily="34" charset="0"/>
            </a:endParaRPr>
          </a:p>
          <a:p>
            <a:pPr marL="285750" indent="-285750">
              <a:lnSpc>
                <a:spcPts val="2100"/>
              </a:lnSpc>
              <a:buFont typeface="Arial" panose="020B0604020202020204" pitchFamily="34" charset="0"/>
              <a:buChar char="•"/>
            </a:pPr>
            <a:r>
              <a:rPr lang="en-US" sz="1600" b="1" dirty="0">
                <a:solidFill>
                  <a:schemeClr val="bg1"/>
                </a:solidFill>
                <a:latin typeface="Arial" panose="020B0604020202020204" pitchFamily="34" charset="0"/>
                <a:cs typeface="Arial" panose="020B0604020202020204" pitchFamily="34" charset="0"/>
              </a:rPr>
              <a:t>Electronics/Network Cabling</a:t>
            </a:r>
          </a:p>
          <a:p>
            <a:pPr marL="285750" indent="-285750">
              <a:lnSpc>
                <a:spcPts val="2100"/>
              </a:lnSpc>
              <a:buFont typeface="Arial" panose="020B0604020202020204" pitchFamily="34" charset="0"/>
              <a:buChar char="•"/>
            </a:pPr>
            <a:r>
              <a:rPr lang="en-US" sz="1600" b="1" dirty="0" smtClean="0">
                <a:solidFill>
                  <a:schemeClr val="bg1"/>
                </a:solidFill>
                <a:latin typeface="Arial" panose="020B0604020202020204" pitchFamily="34" charset="0"/>
                <a:cs typeface="Arial" panose="020B0604020202020204" pitchFamily="34" charset="0"/>
              </a:rPr>
              <a:t>Sustainable Landscape Design</a:t>
            </a:r>
            <a:endParaRPr lang="en-US" sz="1600" b="1" dirty="0">
              <a:solidFill>
                <a:schemeClr val="bg1"/>
              </a:solidFill>
              <a:latin typeface="Arial" panose="020B0604020202020204" pitchFamily="34" charset="0"/>
              <a:cs typeface="Arial" panose="020B0604020202020204" pitchFamily="34" charset="0"/>
            </a:endParaRPr>
          </a:p>
          <a:p>
            <a:pPr marL="285750" indent="-285750">
              <a:lnSpc>
                <a:spcPts val="2100"/>
              </a:lnSpc>
              <a:buFont typeface="Arial" panose="020B0604020202020204" pitchFamily="34" charset="0"/>
              <a:buChar char="•"/>
            </a:pPr>
            <a:r>
              <a:rPr lang="en-US" sz="1600" b="1" dirty="0" smtClean="0">
                <a:solidFill>
                  <a:schemeClr val="bg1"/>
                </a:solidFill>
                <a:latin typeface="Arial" panose="020B0604020202020204" pitchFamily="34" charset="0"/>
                <a:cs typeface="Arial" panose="020B0604020202020204" pitchFamily="34" charset="0"/>
              </a:rPr>
              <a:t>Computer and </a:t>
            </a:r>
            <a:r>
              <a:rPr lang="en-US" sz="1600" b="1" dirty="0" smtClean="0">
                <a:solidFill>
                  <a:schemeClr val="bg1"/>
                </a:solidFill>
                <a:latin typeface="Arial" panose="020B0604020202020204" pitchFamily="34" charset="0"/>
                <a:cs typeface="Arial" panose="020B0604020202020204" pitchFamily="34" charset="0"/>
              </a:rPr>
              <a:t>Related </a:t>
            </a:r>
            <a:r>
              <a:rPr lang="en-US" sz="1600" b="1" dirty="0">
                <a:solidFill>
                  <a:schemeClr val="bg1"/>
                </a:solidFill>
                <a:latin typeface="Arial" panose="020B0604020202020204" pitchFamily="34" charset="0"/>
                <a:cs typeface="Arial" panose="020B0604020202020204" pitchFamily="34" charset="0"/>
              </a:rPr>
              <a:t>Technologies</a:t>
            </a:r>
          </a:p>
          <a:p>
            <a:pPr marL="285750" indent="-285750">
              <a:lnSpc>
                <a:spcPts val="2100"/>
              </a:lnSpc>
              <a:buFont typeface="Arial" panose="020B0604020202020204" pitchFamily="34" charset="0"/>
              <a:buChar char="•"/>
            </a:pPr>
            <a:r>
              <a:rPr lang="en-US" sz="1600" b="1" smtClean="0">
                <a:solidFill>
                  <a:schemeClr val="bg1"/>
                </a:solidFill>
                <a:latin typeface="Arial" panose="020B0604020202020204" pitchFamily="34" charset="0"/>
                <a:cs typeface="Arial" panose="020B0604020202020204" pitchFamily="34" charset="0"/>
              </a:rPr>
              <a:t>Auto </a:t>
            </a:r>
            <a:r>
              <a:rPr lang="en-US" sz="1600" b="1" dirty="0">
                <a:solidFill>
                  <a:schemeClr val="bg1"/>
                </a:solidFill>
                <a:latin typeface="Arial" panose="020B0604020202020204" pitchFamily="34" charset="0"/>
                <a:cs typeface="Arial" panose="020B0604020202020204" pitchFamily="34" charset="0"/>
              </a:rPr>
              <a:t>Mechanics/Engine Service and </a:t>
            </a:r>
            <a:r>
              <a:rPr lang="en-US" sz="1600" b="1" dirty="0" smtClean="0">
                <a:solidFill>
                  <a:schemeClr val="bg1"/>
                </a:solidFill>
                <a:latin typeface="Arial" panose="020B0604020202020204" pitchFamily="34" charset="0"/>
                <a:cs typeface="Arial" panose="020B0604020202020204" pitchFamily="34" charset="0"/>
              </a:rPr>
              <a:t>Repair</a:t>
            </a:r>
          </a:p>
          <a:p>
            <a:pPr marL="285750" indent="-285750">
              <a:lnSpc>
                <a:spcPts val="2100"/>
              </a:lnSpc>
              <a:buFont typeface="Arial" panose="020B0604020202020204" pitchFamily="34" charset="0"/>
              <a:buChar char="•"/>
            </a:pPr>
            <a:r>
              <a:rPr lang="en-US" sz="1600" b="1" dirty="0" smtClean="0">
                <a:solidFill>
                  <a:schemeClr val="bg1"/>
                </a:solidFill>
                <a:latin typeface="Arial" panose="020B0604020202020204" pitchFamily="34" charset="0"/>
                <a:cs typeface="Arial" panose="020B0604020202020204" pitchFamily="34" charset="0"/>
              </a:rPr>
              <a:t>Small </a:t>
            </a:r>
            <a:r>
              <a:rPr lang="en-US" sz="1600" b="1" dirty="0">
                <a:solidFill>
                  <a:schemeClr val="bg1"/>
                </a:solidFill>
                <a:latin typeface="Arial" panose="020B0604020202020204" pitchFamily="34" charset="0"/>
                <a:cs typeface="Arial" panose="020B0604020202020204" pitchFamily="34" charset="0"/>
              </a:rPr>
              <a:t>Engine Repair</a:t>
            </a:r>
          </a:p>
          <a:p>
            <a:pPr marL="285750" indent="-285750">
              <a:lnSpc>
                <a:spcPts val="2100"/>
              </a:lnSpc>
              <a:buFont typeface="Arial" panose="020B0604020202020204" pitchFamily="34" charset="0"/>
              <a:buChar char="•"/>
            </a:pPr>
            <a:r>
              <a:rPr lang="en-US" sz="1600" b="1" dirty="0">
                <a:solidFill>
                  <a:schemeClr val="bg1"/>
                </a:solidFill>
                <a:latin typeface="Arial" panose="020B0604020202020204" pitchFamily="34" charset="0"/>
                <a:cs typeface="Arial" panose="020B0604020202020204" pitchFamily="34" charset="0"/>
              </a:rPr>
              <a:t>Automotive Body Repair and Refinishing</a:t>
            </a:r>
          </a:p>
          <a:p>
            <a:pPr marL="285750" indent="-285750">
              <a:lnSpc>
                <a:spcPts val="2100"/>
              </a:lnSpc>
              <a:buFont typeface="Arial" panose="020B0604020202020204" pitchFamily="34" charset="0"/>
              <a:buChar char="•"/>
            </a:pPr>
            <a:r>
              <a:rPr lang="en-US" sz="1600" b="1" dirty="0">
                <a:solidFill>
                  <a:schemeClr val="bg1"/>
                </a:solidFill>
                <a:latin typeface="Arial" panose="020B0604020202020204" pitchFamily="34" charset="0"/>
                <a:cs typeface="Arial" panose="020B0604020202020204" pitchFamily="34" charset="0"/>
              </a:rPr>
              <a:t>Computer </a:t>
            </a:r>
            <a:r>
              <a:rPr lang="en-US" sz="1600" b="1" dirty="0" smtClean="0">
                <a:solidFill>
                  <a:schemeClr val="bg1"/>
                </a:solidFill>
                <a:latin typeface="Arial" panose="020B0604020202020204" pitchFamily="34" charset="0"/>
                <a:cs typeface="Arial" panose="020B0604020202020204" pitchFamily="34" charset="0"/>
              </a:rPr>
              <a:t>Coding</a:t>
            </a:r>
          </a:p>
          <a:p>
            <a:pPr marL="285750" indent="-285750">
              <a:lnSpc>
                <a:spcPts val="2100"/>
              </a:lnSpc>
              <a:buFont typeface="Arial" panose="020B0604020202020204" pitchFamily="34" charset="0"/>
              <a:buChar char="•"/>
            </a:pPr>
            <a:r>
              <a:rPr lang="en-US" sz="1600" b="1" dirty="0" smtClean="0">
                <a:solidFill>
                  <a:schemeClr val="bg1"/>
                </a:solidFill>
                <a:latin typeface="Arial" panose="020B0604020202020204" pitchFamily="34" charset="0"/>
                <a:cs typeface="Arial" panose="020B0604020202020204" pitchFamily="34" charset="0"/>
              </a:rPr>
              <a:t>AutoCAD</a:t>
            </a:r>
            <a:endParaRPr lang="en-US" sz="1600" b="1" dirty="0">
              <a:solidFill>
                <a:schemeClr val="bg1"/>
              </a:solidFill>
              <a:latin typeface="Arial" panose="020B0604020202020204" pitchFamily="34" charset="0"/>
              <a:cs typeface="Arial" panose="020B0604020202020204" pitchFamily="34" charset="0"/>
            </a:endParaRPr>
          </a:p>
          <a:p>
            <a:pPr marL="285750" indent="-285750">
              <a:lnSpc>
                <a:spcPts val="2300"/>
              </a:lnSpc>
              <a:buFont typeface="Arial" panose="020B0604020202020204" pitchFamily="34" charset="0"/>
              <a:buChar char="•"/>
            </a:pPr>
            <a:endParaRPr lang="en-US" sz="1600" dirty="0">
              <a:solidFill>
                <a:schemeClr val="bg1">
                  <a:lumMod val="50000"/>
                  <a:lumOff val="50000"/>
                </a:schemeClr>
              </a:solidFill>
              <a:latin typeface="Arial" panose="020B0604020202020204" pitchFamily="34" charset="0"/>
              <a:cs typeface="Arial" panose="020B0604020202020204" pitchFamily="34" charset="0"/>
            </a:endParaRPr>
          </a:p>
          <a:p>
            <a:endParaRPr lang="en-US" dirty="0">
              <a:solidFill>
                <a:schemeClr val="bg1">
                  <a:lumMod val="50000"/>
                  <a:lumOff val="50000"/>
                </a:schemeClr>
              </a:solidFill>
              <a:latin typeface="Arial" panose="020B0604020202020204" pitchFamily="34" charset="0"/>
              <a:cs typeface="Arial" panose="020B0604020202020204" pitchFamily="34" charset="0"/>
            </a:endParaRPr>
          </a:p>
        </p:txBody>
      </p:sp>
      <p:sp>
        <p:nvSpPr>
          <p:cNvPr id="6" name="TextBox 5"/>
          <p:cNvSpPr txBox="1"/>
          <p:nvPr/>
        </p:nvSpPr>
        <p:spPr>
          <a:xfrm>
            <a:off x="533400" y="1295400"/>
            <a:ext cx="7162800" cy="830997"/>
          </a:xfrm>
          <a:prstGeom prst="rect">
            <a:avLst/>
          </a:prstGeom>
          <a:noFill/>
        </p:spPr>
        <p:txBody>
          <a:bodyPr wrap="square" rtlCol="0">
            <a:spAutoFit/>
          </a:bodyPr>
          <a:lstStyle/>
          <a:p>
            <a:r>
              <a:rPr lang="en-US" sz="3000" dirty="0" smtClean="0">
                <a:solidFill>
                  <a:schemeClr val="bg1"/>
                </a:solidFill>
                <a:latin typeface="Arial" panose="020B0604020202020204" pitchFamily="34" charset="0"/>
                <a:cs typeface="Arial" panose="020B0604020202020204" pitchFamily="34" charset="0"/>
              </a:rPr>
              <a:t>Programs | </a:t>
            </a:r>
            <a:r>
              <a:rPr lang="en-US" sz="3000" b="1" dirty="0" smtClean="0">
                <a:solidFill>
                  <a:srgbClr val="92D050"/>
                </a:solidFill>
                <a:latin typeface="Arial" panose="020B0604020202020204" pitchFamily="34" charset="0"/>
                <a:cs typeface="Arial" panose="020B0604020202020204" pitchFamily="34" charset="0"/>
              </a:rPr>
              <a:t>CTE</a:t>
            </a:r>
            <a:endParaRPr lang="en-US" sz="3000" dirty="0" smtClean="0">
              <a:solidFill>
                <a:schemeClr val="bg1"/>
              </a:solidFill>
              <a:latin typeface="Arial" panose="020B0604020202020204" pitchFamily="34" charset="0"/>
              <a:cs typeface="Arial" panose="020B0604020202020204" pitchFamily="34" charset="0"/>
            </a:endParaRPr>
          </a:p>
          <a:p>
            <a:endParaRPr lang="en-US" b="1" dirty="0" smtClean="0">
              <a:solidFill>
                <a:schemeClr val="bg1"/>
              </a:solidFill>
              <a:latin typeface="Arial" panose="020B0604020202020204" pitchFamily="34" charset="0"/>
              <a:cs typeface="Arial" panose="020B0604020202020204" pitchFamily="34" charset="0"/>
            </a:endParaRPr>
          </a:p>
        </p:txBody>
      </p:sp>
      <p:sp>
        <p:nvSpPr>
          <p:cNvPr id="7" name="TextBox 6"/>
          <p:cNvSpPr txBox="1"/>
          <p:nvPr/>
        </p:nvSpPr>
        <p:spPr>
          <a:xfrm>
            <a:off x="533400" y="2057400"/>
            <a:ext cx="4304537" cy="430887"/>
          </a:xfrm>
          <a:prstGeom prst="rect">
            <a:avLst/>
          </a:prstGeom>
          <a:noFill/>
        </p:spPr>
        <p:txBody>
          <a:bodyPr wrap="square" rtlCol="0">
            <a:spAutoFit/>
          </a:bodyPr>
          <a:lstStyle/>
          <a:p>
            <a:r>
              <a:rPr lang="en-US" sz="2200" dirty="0" smtClean="0">
                <a:solidFill>
                  <a:schemeClr val="bg1">
                    <a:lumMod val="50000"/>
                    <a:lumOff val="50000"/>
                  </a:schemeClr>
                </a:solidFill>
                <a:latin typeface="Arial" panose="020B0604020202020204" pitchFamily="34" charset="0"/>
                <a:cs typeface="Arial" panose="020B0604020202020204" pitchFamily="34" charset="0"/>
              </a:rPr>
              <a:t>CTE Programs include:</a:t>
            </a:r>
            <a:endParaRPr lang="en-US" sz="2200" dirty="0">
              <a:solidFill>
                <a:schemeClr val="bg1">
                  <a:lumMod val="50000"/>
                  <a:lumOff val="50000"/>
                </a:schemeClr>
              </a:solidFill>
              <a:latin typeface="Arial" panose="020B0604020202020204" pitchFamily="34" charset="0"/>
              <a:cs typeface="Arial" panose="020B0604020202020204" pitchFamily="34" charset="0"/>
            </a:endParaRPr>
          </a:p>
        </p:txBody>
      </p:sp>
      <p:cxnSp>
        <p:nvCxnSpPr>
          <p:cNvPr id="8" name="Straight Connector 7"/>
          <p:cNvCxnSpPr/>
          <p:nvPr/>
        </p:nvCxnSpPr>
        <p:spPr bwMode="auto">
          <a:xfrm>
            <a:off x="609600" y="1905000"/>
            <a:ext cx="4419600" cy="0"/>
          </a:xfrm>
          <a:prstGeom prst="line">
            <a:avLst/>
          </a:prstGeom>
          <a:noFill/>
          <a:ln w="12700" cap="sq" cmpd="sng" algn="ctr">
            <a:solidFill>
              <a:schemeClr val="bg1">
                <a:lumMod val="50000"/>
                <a:lumOff val="50000"/>
              </a:schemeClr>
            </a:solidFill>
            <a:prstDash val="dash"/>
            <a:round/>
            <a:headEnd type="none" w="med" len="med"/>
            <a:tailEnd type="none" w="med" len="med"/>
          </a:ln>
          <a:effectLst/>
        </p:spPr>
      </p:cxnSp>
    </p:spTree>
    <p:extLst>
      <p:ext uri="{BB962C8B-B14F-4D97-AF65-F5344CB8AC3E}">
        <p14:creationId xmlns:p14="http://schemas.microsoft.com/office/powerpoint/2010/main" val="37426294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3017" y="1389041"/>
            <a:ext cx="3190876" cy="3003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533401" y="1327754"/>
            <a:ext cx="3733800" cy="2246769"/>
          </a:xfrm>
          <a:prstGeom prst="rect">
            <a:avLst/>
          </a:prstGeom>
          <a:noFill/>
        </p:spPr>
        <p:txBody>
          <a:bodyPr wrap="square" rtlCol="0">
            <a:spAutoFit/>
          </a:bodyPr>
          <a:lstStyle/>
          <a:p>
            <a:r>
              <a:rPr lang="en-US" sz="3200" dirty="0" smtClean="0">
                <a:solidFill>
                  <a:srgbClr val="92D050"/>
                </a:solidFill>
                <a:latin typeface="Arial Black" panose="020B0A04020102020204" pitchFamily="34" charset="0"/>
                <a:cs typeface="Arial" panose="020B0604020202020204" pitchFamily="34" charset="0"/>
              </a:rPr>
              <a:t>STEP 3: </a:t>
            </a:r>
            <a:r>
              <a:rPr lang="en-US" sz="3200" dirty="0" smtClean="0">
                <a:solidFill>
                  <a:schemeClr val="bg1"/>
                </a:solidFill>
                <a:latin typeface="Arial Black" panose="020B0A04020102020204" pitchFamily="34" charset="0"/>
                <a:cs typeface="Arial" panose="020B0604020202020204" pitchFamily="34" charset="0"/>
              </a:rPr>
              <a:t/>
            </a:r>
            <a:br>
              <a:rPr lang="en-US" sz="3200" dirty="0" smtClean="0">
                <a:solidFill>
                  <a:schemeClr val="bg1"/>
                </a:solidFill>
                <a:latin typeface="Arial Black" panose="020B0A04020102020204" pitchFamily="34" charset="0"/>
                <a:cs typeface="Arial" panose="020B0604020202020204" pitchFamily="34" charset="0"/>
              </a:rPr>
            </a:br>
            <a:r>
              <a:rPr lang="en-US" sz="3000" dirty="0" smtClean="0">
                <a:solidFill>
                  <a:schemeClr val="bg1"/>
                </a:solidFill>
                <a:latin typeface="Arial" panose="020B0604020202020204" pitchFamily="34" charset="0"/>
                <a:cs typeface="Arial" panose="020B0604020202020204" pitchFamily="34" charset="0"/>
              </a:rPr>
              <a:t>Cognitive Behavioral Treatment (CBT) Programs</a:t>
            </a:r>
          </a:p>
          <a:p>
            <a:endParaRPr lang="en-US" b="1" dirty="0" smtClean="0">
              <a:solidFill>
                <a:schemeClr val="bg1"/>
              </a:solidFill>
              <a:latin typeface="Arial" panose="020B0604020202020204" pitchFamily="34" charset="0"/>
              <a:cs typeface="Arial" panose="020B0604020202020204" pitchFamily="34" charset="0"/>
            </a:endParaRPr>
          </a:p>
        </p:txBody>
      </p:sp>
      <p:sp>
        <p:nvSpPr>
          <p:cNvPr id="9" name="TextBox 8"/>
          <p:cNvSpPr txBox="1"/>
          <p:nvPr/>
        </p:nvSpPr>
        <p:spPr>
          <a:xfrm>
            <a:off x="533400" y="3499665"/>
            <a:ext cx="3886200" cy="1785104"/>
          </a:xfrm>
          <a:prstGeom prst="rect">
            <a:avLst/>
          </a:prstGeom>
          <a:noFill/>
        </p:spPr>
        <p:txBody>
          <a:bodyPr wrap="square" rtlCol="0">
            <a:spAutoFit/>
          </a:bodyPr>
          <a:lstStyle/>
          <a:p>
            <a:r>
              <a:rPr lang="en-US" sz="2200" dirty="0" smtClean="0">
                <a:solidFill>
                  <a:schemeClr val="bg1">
                    <a:lumMod val="50000"/>
                    <a:lumOff val="50000"/>
                  </a:schemeClr>
                </a:solidFill>
                <a:latin typeface="Arial" panose="020B0604020202020204" pitchFamily="34" charset="0"/>
                <a:cs typeface="Arial" panose="020B0604020202020204" pitchFamily="34" charset="0"/>
              </a:rPr>
              <a:t>CBT is </a:t>
            </a:r>
            <a:r>
              <a:rPr lang="en-US" sz="2200" dirty="0">
                <a:solidFill>
                  <a:schemeClr val="bg1">
                    <a:lumMod val="50000"/>
                    <a:lumOff val="50000"/>
                  </a:schemeClr>
                </a:solidFill>
                <a:latin typeface="Arial" panose="020B0604020202020204" pitchFamily="34" charset="0"/>
                <a:cs typeface="Arial" panose="020B0604020202020204" pitchFamily="34" charset="0"/>
              </a:rPr>
              <a:t>an evidence-based treatment </a:t>
            </a:r>
            <a:r>
              <a:rPr lang="en-US" sz="2200" dirty="0" smtClean="0">
                <a:solidFill>
                  <a:schemeClr val="bg1">
                    <a:lumMod val="50000"/>
                    <a:lumOff val="50000"/>
                  </a:schemeClr>
                </a:solidFill>
                <a:latin typeface="Arial" panose="020B0604020202020204" pitchFamily="34" charset="0"/>
                <a:cs typeface="Arial" panose="020B0604020202020204" pitchFamily="34" charset="0"/>
              </a:rPr>
              <a:t>approach that </a:t>
            </a:r>
            <a:r>
              <a:rPr lang="en-US" sz="2200" dirty="0">
                <a:solidFill>
                  <a:schemeClr val="bg1">
                    <a:lumMod val="50000"/>
                    <a:lumOff val="50000"/>
                  </a:schemeClr>
                </a:solidFill>
                <a:latin typeface="Arial" panose="020B0604020202020204" pitchFamily="34" charset="0"/>
                <a:cs typeface="Arial" panose="020B0604020202020204" pitchFamily="34" charset="0"/>
              </a:rPr>
              <a:t>teaches offenders </a:t>
            </a:r>
            <a:r>
              <a:rPr lang="en-US" sz="2200" dirty="0" smtClean="0">
                <a:solidFill>
                  <a:schemeClr val="bg1">
                    <a:lumMod val="50000"/>
                    <a:lumOff val="50000"/>
                  </a:schemeClr>
                </a:solidFill>
                <a:latin typeface="Arial" panose="020B0604020202020204" pitchFamily="34" charset="0"/>
                <a:cs typeface="Arial" panose="020B0604020202020204" pitchFamily="34" charset="0"/>
              </a:rPr>
              <a:t>how </a:t>
            </a:r>
            <a:br>
              <a:rPr lang="en-US" sz="2200" dirty="0" smtClean="0">
                <a:solidFill>
                  <a:schemeClr val="bg1">
                    <a:lumMod val="50000"/>
                    <a:lumOff val="50000"/>
                  </a:schemeClr>
                </a:solidFill>
                <a:latin typeface="Arial" panose="020B0604020202020204" pitchFamily="34" charset="0"/>
                <a:cs typeface="Arial" panose="020B0604020202020204" pitchFamily="34" charset="0"/>
              </a:rPr>
            </a:br>
            <a:r>
              <a:rPr lang="en-US" sz="2200" dirty="0" smtClean="0">
                <a:solidFill>
                  <a:schemeClr val="bg1">
                    <a:lumMod val="50000"/>
                    <a:lumOff val="50000"/>
                  </a:schemeClr>
                </a:solidFill>
                <a:latin typeface="Arial" panose="020B0604020202020204" pitchFamily="34" charset="0"/>
                <a:cs typeface="Arial" panose="020B0604020202020204" pitchFamily="34" charset="0"/>
              </a:rPr>
              <a:t>to </a:t>
            </a:r>
            <a:r>
              <a:rPr lang="en-US" sz="2200" dirty="0">
                <a:solidFill>
                  <a:schemeClr val="bg1">
                    <a:lumMod val="50000"/>
                    <a:lumOff val="50000"/>
                  </a:schemeClr>
                </a:solidFill>
                <a:latin typeface="Arial" panose="020B0604020202020204" pitchFamily="34" charset="0"/>
                <a:cs typeface="Arial" panose="020B0604020202020204" pitchFamily="34" charset="0"/>
              </a:rPr>
              <a:t>identify </a:t>
            </a:r>
            <a:r>
              <a:rPr lang="en-US" sz="2200" dirty="0" smtClean="0">
                <a:solidFill>
                  <a:schemeClr val="bg1">
                    <a:lumMod val="50000"/>
                    <a:lumOff val="50000"/>
                  </a:schemeClr>
                </a:solidFill>
                <a:latin typeface="Arial" panose="020B0604020202020204" pitchFamily="34" charset="0"/>
                <a:cs typeface="Arial" panose="020B0604020202020204" pitchFamily="34" charset="0"/>
              </a:rPr>
              <a:t>and </a:t>
            </a:r>
            <a:r>
              <a:rPr lang="en-US" sz="2200" dirty="0">
                <a:solidFill>
                  <a:schemeClr val="bg1">
                    <a:lumMod val="50000"/>
                    <a:lumOff val="50000"/>
                  </a:schemeClr>
                </a:solidFill>
                <a:latin typeface="Arial" panose="020B0604020202020204" pitchFamily="34" charset="0"/>
                <a:cs typeface="Arial" panose="020B0604020202020204" pitchFamily="34" charset="0"/>
              </a:rPr>
              <a:t>change destructive thought </a:t>
            </a:r>
            <a:r>
              <a:rPr lang="en-US" sz="2200" dirty="0" smtClean="0">
                <a:solidFill>
                  <a:schemeClr val="bg1">
                    <a:lumMod val="50000"/>
                    <a:lumOff val="50000"/>
                  </a:schemeClr>
                </a:solidFill>
                <a:latin typeface="Arial" panose="020B0604020202020204" pitchFamily="34" charset="0"/>
                <a:cs typeface="Arial" panose="020B0604020202020204" pitchFamily="34" charset="0"/>
              </a:rPr>
              <a:t>patterns.</a:t>
            </a:r>
            <a:endParaRPr lang="en-US" sz="2200" dirty="0">
              <a:solidFill>
                <a:schemeClr val="bg1">
                  <a:lumMod val="50000"/>
                  <a:lumOff val="50000"/>
                </a:schemeClr>
              </a:solidFill>
              <a:latin typeface="Arial" panose="020B0604020202020204" pitchFamily="34" charset="0"/>
              <a:cs typeface="Arial" panose="020B0604020202020204" pitchFamily="34" charset="0"/>
            </a:endParaRPr>
          </a:p>
        </p:txBody>
      </p:sp>
      <p:sp>
        <p:nvSpPr>
          <p:cNvPr id="10" name="Down Arrow 9"/>
          <p:cNvSpPr/>
          <p:nvPr/>
        </p:nvSpPr>
        <p:spPr bwMode="auto">
          <a:xfrm rot="13200000">
            <a:off x="7606458" y="1960569"/>
            <a:ext cx="304800" cy="942330"/>
          </a:xfrm>
          <a:prstGeom prst="downArrow">
            <a:avLst/>
          </a:prstGeom>
          <a:solidFill>
            <a:srgbClr val="DDDDDD"/>
          </a:solidFill>
          <a:ln w="12700" cap="sq"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Garamond" pitchFamily="18" charset="0"/>
            </a:endParaRPr>
          </a:p>
        </p:txBody>
      </p:sp>
      <p:sp>
        <p:nvSpPr>
          <p:cNvPr id="14" name="Oval 13"/>
          <p:cNvSpPr/>
          <p:nvPr/>
        </p:nvSpPr>
        <p:spPr bwMode="auto">
          <a:xfrm>
            <a:off x="7143398" y="2715817"/>
            <a:ext cx="381000" cy="381000"/>
          </a:xfrm>
          <a:prstGeom prst="ellipse">
            <a:avLst/>
          </a:prstGeom>
          <a:solidFill>
            <a:srgbClr val="DDDDDD"/>
          </a:solidFill>
          <a:ln w="12700" cap="sq"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Garamond" pitchFamily="18" charset="0"/>
            </a:endParaRPr>
          </a:p>
        </p:txBody>
      </p:sp>
      <p:pic>
        <p:nvPicPr>
          <p:cNvPr id="15" name="Picture 2" descr="C:\Users\debbie.wells\Desktop\videoB\images\inmate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54388" y="3048000"/>
            <a:ext cx="1317812" cy="3367742"/>
          </a:xfrm>
          <a:prstGeom prst="rect">
            <a:avLst/>
          </a:prstGeom>
          <a:noFill/>
          <a:extLst>
            <a:ext uri="{909E8E84-426E-40DD-AFC4-6F175D3DCCD1}">
              <a14:hiddenFill xmlns:a14="http://schemas.microsoft.com/office/drawing/2010/main">
                <a:solidFill>
                  <a:srgbClr val="FFFFFF"/>
                </a:solidFill>
              </a14:hiddenFill>
            </a:ext>
          </a:extLst>
        </p:spPr>
      </p:pic>
      <p:sp>
        <p:nvSpPr>
          <p:cNvPr id="17" name="Oval 16"/>
          <p:cNvSpPr/>
          <p:nvPr/>
        </p:nvSpPr>
        <p:spPr bwMode="auto">
          <a:xfrm>
            <a:off x="6729808" y="2302227"/>
            <a:ext cx="1208180" cy="1208180"/>
          </a:xfrm>
          <a:prstGeom prst="ellipse">
            <a:avLst/>
          </a:prstGeom>
          <a:solidFill>
            <a:srgbClr val="FFFFFF"/>
          </a:solidFill>
          <a:ln w="12700" cap="sq" cmpd="sng" algn="ctr">
            <a:solidFill>
              <a:schemeClr val="bg1">
                <a:lumMod val="50000"/>
                <a:lumOff val="50000"/>
              </a:schemeClr>
            </a:solidFill>
            <a:prstDash val="sysDash"/>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Garamond" pitchFamily="18" charset="0"/>
            </a:endParaRPr>
          </a:p>
        </p:txBody>
      </p:sp>
      <p:sp>
        <p:nvSpPr>
          <p:cNvPr id="11" name="Oval 10"/>
          <p:cNvSpPr/>
          <p:nvPr/>
        </p:nvSpPr>
        <p:spPr bwMode="auto">
          <a:xfrm>
            <a:off x="7314536" y="1569172"/>
            <a:ext cx="76200" cy="76200"/>
          </a:xfrm>
          <a:prstGeom prst="ellipse">
            <a:avLst/>
          </a:prstGeom>
          <a:solidFill>
            <a:schemeClr val="bg1"/>
          </a:solidFill>
          <a:ln w="12700" cap="sq"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Garamond" pitchFamily="18" charset="0"/>
            </a:endParaRPr>
          </a:p>
        </p:txBody>
      </p:sp>
      <p:sp>
        <p:nvSpPr>
          <p:cNvPr id="12" name="Oval 11"/>
          <p:cNvSpPr/>
          <p:nvPr/>
        </p:nvSpPr>
        <p:spPr bwMode="auto">
          <a:xfrm>
            <a:off x="6057900" y="2517599"/>
            <a:ext cx="76200" cy="76200"/>
          </a:xfrm>
          <a:prstGeom prst="ellipse">
            <a:avLst/>
          </a:prstGeom>
          <a:solidFill>
            <a:schemeClr val="bg1"/>
          </a:solidFill>
          <a:ln w="12700" cap="sq"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Garamond" pitchFamily="18" charset="0"/>
            </a:endParaRPr>
          </a:p>
        </p:txBody>
      </p:sp>
      <p:sp>
        <p:nvSpPr>
          <p:cNvPr id="13" name="Oval 12"/>
          <p:cNvSpPr/>
          <p:nvPr/>
        </p:nvSpPr>
        <p:spPr bwMode="auto">
          <a:xfrm>
            <a:off x="8177380" y="1887801"/>
            <a:ext cx="76200" cy="76200"/>
          </a:xfrm>
          <a:prstGeom prst="ellipse">
            <a:avLst/>
          </a:prstGeom>
          <a:solidFill>
            <a:schemeClr val="bg1"/>
          </a:solidFill>
          <a:ln w="12700" cap="sq"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Garamond" pitchFamily="18" charset="0"/>
            </a:endParaRPr>
          </a:p>
        </p:txBody>
      </p:sp>
      <p:sp>
        <p:nvSpPr>
          <p:cNvPr id="16" name="TextBox 15"/>
          <p:cNvSpPr txBox="1"/>
          <p:nvPr/>
        </p:nvSpPr>
        <p:spPr>
          <a:xfrm>
            <a:off x="6776494" y="2590800"/>
            <a:ext cx="1114807" cy="615553"/>
          </a:xfrm>
          <a:prstGeom prst="rect">
            <a:avLst/>
          </a:prstGeom>
          <a:noFill/>
        </p:spPr>
        <p:txBody>
          <a:bodyPr wrap="square" rtlCol="0">
            <a:spAutoFit/>
          </a:bodyPr>
          <a:lstStyle/>
          <a:p>
            <a:pPr algn="ctr"/>
            <a:r>
              <a:rPr lang="en-US" sz="1700" dirty="0">
                <a:solidFill>
                  <a:srgbClr val="92D050"/>
                </a:solidFill>
                <a:latin typeface="Franklin Gothic Demi Cond" panose="020B0706030402020204" pitchFamily="34" charset="0"/>
                <a:cs typeface="Arial" panose="020B0604020202020204" pitchFamily="34" charset="0"/>
              </a:rPr>
              <a:t>In-Prison Programs</a:t>
            </a:r>
            <a:endParaRPr lang="en-US" sz="1700" dirty="0">
              <a:latin typeface="Franklin Gothic Demi Cond" panose="020B0706030402020204" pitchFamily="34" charset="0"/>
            </a:endParaRPr>
          </a:p>
        </p:txBody>
      </p:sp>
    </p:spTree>
    <p:extLst>
      <p:ext uri="{BB962C8B-B14F-4D97-AF65-F5344CB8AC3E}">
        <p14:creationId xmlns:p14="http://schemas.microsoft.com/office/powerpoint/2010/main" val="1972322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p:cNvSpPr txBox="1"/>
          <p:nvPr/>
        </p:nvSpPr>
        <p:spPr>
          <a:xfrm>
            <a:off x="533400" y="1295400"/>
            <a:ext cx="7162800" cy="1292662"/>
          </a:xfrm>
          <a:prstGeom prst="rect">
            <a:avLst/>
          </a:prstGeom>
          <a:noFill/>
        </p:spPr>
        <p:txBody>
          <a:bodyPr wrap="square" rtlCol="0">
            <a:spAutoFit/>
          </a:bodyPr>
          <a:lstStyle/>
          <a:p>
            <a:r>
              <a:rPr lang="en-US" sz="3000" dirty="0" smtClean="0">
                <a:solidFill>
                  <a:schemeClr val="bg1"/>
                </a:solidFill>
                <a:latin typeface="Arial" panose="020B0604020202020204" pitchFamily="34" charset="0"/>
                <a:cs typeface="Arial" panose="020B0604020202020204" pitchFamily="34" charset="0"/>
              </a:rPr>
              <a:t>Programs </a:t>
            </a:r>
            <a:r>
              <a:rPr lang="en-US" sz="3000" dirty="0">
                <a:solidFill>
                  <a:schemeClr val="bg1"/>
                </a:solidFill>
                <a:latin typeface="Arial" panose="020B0604020202020204" pitchFamily="34" charset="0"/>
                <a:cs typeface="Arial" panose="020B0604020202020204" pitchFamily="34" charset="0"/>
              </a:rPr>
              <a:t>| </a:t>
            </a:r>
            <a:r>
              <a:rPr lang="en-US" sz="3000" b="1" dirty="0" smtClean="0">
                <a:solidFill>
                  <a:srgbClr val="92D050"/>
                </a:solidFill>
                <a:latin typeface="Arial" panose="020B0604020202020204" pitchFamily="34" charset="0"/>
                <a:cs typeface="Arial" panose="020B0604020202020204" pitchFamily="34" charset="0"/>
              </a:rPr>
              <a:t>CBT</a:t>
            </a:r>
            <a:endParaRPr lang="en-US" sz="3000" dirty="0">
              <a:solidFill>
                <a:schemeClr val="bg1"/>
              </a:solidFill>
              <a:latin typeface="Arial" panose="020B0604020202020204" pitchFamily="34" charset="0"/>
              <a:cs typeface="Arial" panose="020B0604020202020204" pitchFamily="34" charset="0"/>
            </a:endParaRPr>
          </a:p>
          <a:p>
            <a:endParaRPr lang="en-US" sz="3000" dirty="0" smtClean="0">
              <a:solidFill>
                <a:schemeClr val="bg1"/>
              </a:solidFill>
              <a:latin typeface="Arial" panose="020B0604020202020204" pitchFamily="34" charset="0"/>
              <a:cs typeface="Arial" panose="020B0604020202020204" pitchFamily="34" charset="0"/>
            </a:endParaRPr>
          </a:p>
          <a:p>
            <a:endParaRPr lang="en-US" b="1" dirty="0" smtClean="0">
              <a:solidFill>
                <a:schemeClr val="bg1"/>
              </a:solidFill>
              <a:latin typeface="Arial" panose="020B0604020202020204" pitchFamily="34" charset="0"/>
              <a:cs typeface="Arial" panose="020B0604020202020204" pitchFamily="34" charset="0"/>
            </a:endParaRPr>
          </a:p>
        </p:txBody>
      </p:sp>
      <p:sp>
        <p:nvSpPr>
          <p:cNvPr id="23" name="TextBox 22"/>
          <p:cNvSpPr txBox="1"/>
          <p:nvPr/>
        </p:nvSpPr>
        <p:spPr>
          <a:xfrm>
            <a:off x="1613690" y="3508849"/>
            <a:ext cx="1167609" cy="461665"/>
          </a:xfrm>
          <a:prstGeom prst="rect">
            <a:avLst/>
          </a:prstGeom>
          <a:noFill/>
        </p:spPr>
        <p:txBody>
          <a:bodyPr wrap="square" rtlCol="0">
            <a:spAutoFit/>
          </a:bodyPr>
          <a:lstStyle/>
          <a:p>
            <a:r>
              <a:rPr lang="en-US" sz="1200" dirty="0" smtClean="0">
                <a:latin typeface="Arial" panose="020B0604020202020204" pitchFamily="34" charset="0"/>
                <a:cs typeface="Arial" panose="020B0604020202020204" pitchFamily="34" charset="0"/>
              </a:rPr>
              <a:t>Anger Management</a:t>
            </a:r>
            <a:endParaRPr lang="en-US" sz="1200" dirty="0"/>
          </a:p>
        </p:txBody>
      </p:sp>
      <p:sp>
        <p:nvSpPr>
          <p:cNvPr id="24" name="TextBox 23"/>
          <p:cNvSpPr txBox="1"/>
          <p:nvPr/>
        </p:nvSpPr>
        <p:spPr>
          <a:xfrm>
            <a:off x="1613690" y="2481270"/>
            <a:ext cx="1091410" cy="646331"/>
          </a:xfrm>
          <a:prstGeom prst="rect">
            <a:avLst/>
          </a:prstGeom>
          <a:noFill/>
        </p:spPr>
        <p:txBody>
          <a:bodyPr wrap="square" rtlCol="0">
            <a:spAutoFit/>
          </a:bodyPr>
          <a:lstStyle/>
          <a:p>
            <a:r>
              <a:rPr lang="en-US" sz="1200" dirty="0" smtClean="0">
                <a:latin typeface="Arial" panose="020B0604020202020204" pitchFamily="34" charset="0"/>
                <a:cs typeface="Arial" panose="020B0604020202020204" pitchFamily="34" charset="0"/>
              </a:rPr>
              <a:t>Substance Use Disorder Treatment</a:t>
            </a:r>
            <a:endParaRPr lang="en-US" sz="1200" dirty="0"/>
          </a:p>
        </p:txBody>
      </p:sp>
      <p:sp>
        <p:nvSpPr>
          <p:cNvPr id="25" name="TextBox 24"/>
          <p:cNvSpPr txBox="1"/>
          <p:nvPr/>
        </p:nvSpPr>
        <p:spPr>
          <a:xfrm>
            <a:off x="3878580" y="2590800"/>
            <a:ext cx="1165303" cy="461665"/>
          </a:xfrm>
          <a:prstGeom prst="rect">
            <a:avLst/>
          </a:prstGeom>
          <a:noFill/>
        </p:spPr>
        <p:txBody>
          <a:bodyPr wrap="square" rtlCol="0">
            <a:spAutoFit/>
          </a:bodyPr>
          <a:lstStyle/>
          <a:p>
            <a:r>
              <a:rPr lang="en-US" sz="1200" dirty="0" smtClean="0">
                <a:latin typeface="Arial" panose="020B0604020202020204" pitchFamily="34" charset="0"/>
                <a:cs typeface="Arial" panose="020B0604020202020204" pitchFamily="34" charset="0"/>
              </a:rPr>
              <a:t>Family Relationships</a:t>
            </a:r>
            <a:endParaRPr lang="en-US" sz="1200" dirty="0"/>
          </a:p>
        </p:txBody>
      </p:sp>
      <p:sp>
        <p:nvSpPr>
          <p:cNvPr id="26" name="TextBox 25"/>
          <p:cNvSpPr txBox="1"/>
          <p:nvPr/>
        </p:nvSpPr>
        <p:spPr>
          <a:xfrm>
            <a:off x="3847338" y="3581400"/>
            <a:ext cx="994303" cy="457693"/>
          </a:xfrm>
          <a:prstGeom prst="rect">
            <a:avLst/>
          </a:prstGeom>
          <a:noFill/>
        </p:spPr>
        <p:txBody>
          <a:bodyPr wrap="square" rtlCol="0">
            <a:spAutoFit/>
          </a:bodyPr>
          <a:lstStyle/>
          <a:p>
            <a:r>
              <a:rPr lang="en-US" sz="1200" dirty="0" smtClean="0">
                <a:latin typeface="Arial" panose="020B0604020202020204" pitchFamily="34" charset="0"/>
                <a:cs typeface="Arial" panose="020B0604020202020204" pitchFamily="34" charset="0"/>
              </a:rPr>
              <a:t>Criminal Thinking</a:t>
            </a:r>
            <a:endParaRPr lang="en-US" sz="1200" dirty="0"/>
          </a:p>
        </p:txBody>
      </p:sp>
      <p:sp>
        <p:nvSpPr>
          <p:cNvPr id="28" name="Rectangle 27"/>
          <p:cNvSpPr/>
          <p:nvPr/>
        </p:nvSpPr>
        <p:spPr bwMode="auto">
          <a:xfrm>
            <a:off x="664874" y="2365922"/>
            <a:ext cx="834479" cy="834479"/>
          </a:xfrm>
          <a:prstGeom prst="rect">
            <a:avLst/>
          </a:prstGeom>
          <a:solidFill>
            <a:srgbClr val="92D050"/>
          </a:solidFill>
          <a:ln w="12700" cap="sq"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Garamond" pitchFamily="18" charset="0"/>
            </a:endParaRPr>
          </a:p>
        </p:txBody>
      </p:sp>
      <p:sp>
        <p:nvSpPr>
          <p:cNvPr id="31" name="Rectangle 30"/>
          <p:cNvSpPr/>
          <p:nvPr/>
        </p:nvSpPr>
        <p:spPr bwMode="auto">
          <a:xfrm>
            <a:off x="648462" y="3352549"/>
            <a:ext cx="834479" cy="834479"/>
          </a:xfrm>
          <a:prstGeom prst="rect">
            <a:avLst/>
          </a:prstGeom>
          <a:solidFill>
            <a:srgbClr val="92D050"/>
          </a:solidFill>
          <a:ln w="12700" cap="sq"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Garamond" pitchFamily="18" charset="0"/>
            </a:endParaRPr>
          </a:p>
        </p:txBody>
      </p:sp>
      <p:sp>
        <p:nvSpPr>
          <p:cNvPr id="32" name="Rectangle 31"/>
          <p:cNvSpPr/>
          <p:nvPr/>
        </p:nvSpPr>
        <p:spPr bwMode="auto">
          <a:xfrm>
            <a:off x="2971800" y="2365921"/>
            <a:ext cx="834479" cy="834479"/>
          </a:xfrm>
          <a:prstGeom prst="rect">
            <a:avLst/>
          </a:prstGeom>
          <a:solidFill>
            <a:srgbClr val="92D050"/>
          </a:solidFill>
          <a:ln w="12700" cap="sq"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Garamond" pitchFamily="18" charset="0"/>
            </a:endParaRPr>
          </a:p>
        </p:txBody>
      </p:sp>
      <p:sp>
        <p:nvSpPr>
          <p:cNvPr id="33" name="Rectangle 32"/>
          <p:cNvSpPr/>
          <p:nvPr/>
        </p:nvSpPr>
        <p:spPr bwMode="auto">
          <a:xfrm>
            <a:off x="2971800" y="3356521"/>
            <a:ext cx="834479" cy="834479"/>
          </a:xfrm>
          <a:prstGeom prst="rect">
            <a:avLst/>
          </a:prstGeom>
          <a:solidFill>
            <a:srgbClr val="92D050"/>
          </a:solidFill>
          <a:ln w="12700" cap="sq"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Garamond" pitchFamily="18" charset="0"/>
            </a:endParaRPr>
          </a:p>
        </p:txBody>
      </p:sp>
      <p:cxnSp>
        <p:nvCxnSpPr>
          <p:cNvPr id="37" name="Straight Connector 36"/>
          <p:cNvCxnSpPr/>
          <p:nvPr/>
        </p:nvCxnSpPr>
        <p:spPr bwMode="auto">
          <a:xfrm>
            <a:off x="609600" y="1828800"/>
            <a:ext cx="4495800" cy="0"/>
          </a:xfrm>
          <a:prstGeom prst="line">
            <a:avLst/>
          </a:prstGeom>
          <a:noFill/>
          <a:ln w="12700" cap="sq" cmpd="sng" algn="ctr">
            <a:solidFill>
              <a:schemeClr val="bg1">
                <a:lumMod val="50000"/>
                <a:lumOff val="50000"/>
              </a:schemeClr>
            </a:solidFill>
            <a:prstDash val="dash"/>
            <a:round/>
            <a:headEnd type="none" w="med" len="med"/>
            <a:tailEnd type="none" w="med" len="med"/>
          </a:ln>
          <a:effectLst/>
        </p:spPr>
      </p:cxnSp>
      <p:pic>
        <p:nvPicPr>
          <p:cNvPr id="4099" name="Picture 3" descr="C:\Users\debbie.wells\Desktop\ppt_RehabilitationUnits\ange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7163" y="3508849"/>
            <a:ext cx="449900" cy="4499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Users\debbie.wells\Desktop\ppt_RehabilitationUnits\SU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6294" y="2536953"/>
            <a:ext cx="551638" cy="552646"/>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descr="C:\Users\debbie.wells\Desktop\ppt_RehabilitationUnits\family.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80920" y="2500124"/>
            <a:ext cx="416238" cy="47374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C:\Users\debbie.wells\Desktop\ppt_RehabilitationUnits\crim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20908" y="3489519"/>
            <a:ext cx="533400" cy="560538"/>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C:\Users\debbie.wells\Desktop\ppt_RehabilitationUnits\cognitivePhoto.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614148" y="1066800"/>
            <a:ext cx="3529852" cy="5333999"/>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1575590" y="4567535"/>
            <a:ext cx="1396209" cy="430887"/>
          </a:xfrm>
          <a:prstGeom prst="rect">
            <a:avLst/>
          </a:prstGeom>
          <a:noFill/>
        </p:spPr>
        <p:txBody>
          <a:bodyPr wrap="square" rtlCol="0">
            <a:spAutoFit/>
          </a:bodyPr>
          <a:lstStyle/>
          <a:p>
            <a:r>
              <a:rPr lang="en-US" sz="1200" dirty="0" smtClean="0">
                <a:latin typeface="Arial" panose="020B0604020202020204" pitchFamily="34" charset="0"/>
                <a:cs typeface="Arial" panose="020B0604020202020204" pitchFamily="34" charset="0"/>
              </a:rPr>
              <a:t>Victim Impact</a:t>
            </a:r>
          </a:p>
          <a:p>
            <a:r>
              <a:rPr lang="en-US" sz="1000" b="1" i="1" dirty="0" smtClean="0">
                <a:latin typeface="Arial" panose="020B0604020202020204" pitchFamily="34" charset="0"/>
                <a:cs typeface="Arial" panose="020B0604020202020204" pitchFamily="34" charset="0"/>
              </a:rPr>
              <a:t>(LTOP)</a:t>
            </a:r>
            <a:endParaRPr lang="en-US" sz="1000" b="1" i="1" dirty="0"/>
          </a:p>
        </p:txBody>
      </p:sp>
      <p:sp>
        <p:nvSpPr>
          <p:cNvPr id="18" name="TextBox 17"/>
          <p:cNvSpPr txBox="1"/>
          <p:nvPr/>
        </p:nvSpPr>
        <p:spPr>
          <a:xfrm>
            <a:off x="3847338" y="4572000"/>
            <a:ext cx="1196545" cy="877163"/>
          </a:xfrm>
          <a:prstGeom prst="rect">
            <a:avLst/>
          </a:prstGeom>
          <a:noFill/>
        </p:spPr>
        <p:txBody>
          <a:bodyPr wrap="square" rtlCol="0">
            <a:spAutoFit/>
          </a:bodyPr>
          <a:lstStyle/>
          <a:p>
            <a:r>
              <a:rPr lang="en-US" sz="1200" dirty="0" smtClean="0">
                <a:latin typeface="Arial" panose="020B0604020202020204" pitchFamily="34" charset="0"/>
                <a:cs typeface="Arial" panose="020B0604020202020204" pitchFamily="34" charset="0"/>
              </a:rPr>
              <a:t>Denial Management</a:t>
            </a:r>
          </a:p>
          <a:p>
            <a:pPr>
              <a:lnSpc>
                <a:spcPct val="150000"/>
              </a:lnSpc>
            </a:pPr>
            <a:r>
              <a:rPr lang="en-US" sz="1000" b="1" i="1" dirty="0">
                <a:latin typeface="Arial" panose="020B0604020202020204" pitchFamily="34" charset="0"/>
                <a:cs typeface="Arial" panose="020B0604020202020204" pitchFamily="34" charset="0"/>
              </a:rPr>
              <a:t>(LTOP)</a:t>
            </a:r>
            <a:endParaRPr lang="en-US" sz="1000" b="1" i="1" dirty="0"/>
          </a:p>
          <a:p>
            <a:endParaRPr lang="en-US" sz="1200" dirty="0"/>
          </a:p>
        </p:txBody>
      </p:sp>
      <p:sp>
        <p:nvSpPr>
          <p:cNvPr id="19" name="Rectangle 18"/>
          <p:cNvSpPr/>
          <p:nvPr/>
        </p:nvSpPr>
        <p:spPr bwMode="auto">
          <a:xfrm>
            <a:off x="648462" y="4411328"/>
            <a:ext cx="834479" cy="834479"/>
          </a:xfrm>
          <a:prstGeom prst="rect">
            <a:avLst/>
          </a:prstGeom>
          <a:solidFill>
            <a:srgbClr val="92D050"/>
          </a:solidFill>
          <a:ln w="12700" cap="sq"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Garamond" pitchFamily="18" charset="0"/>
            </a:endParaRPr>
          </a:p>
        </p:txBody>
      </p:sp>
      <p:sp>
        <p:nvSpPr>
          <p:cNvPr id="21" name="Rectangle 20"/>
          <p:cNvSpPr/>
          <p:nvPr/>
        </p:nvSpPr>
        <p:spPr bwMode="auto">
          <a:xfrm>
            <a:off x="2971800" y="4415300"/>
            <a:ext cx="834479" cy="834479"/>
          </a:xfrm>
          <a:prstGeom prst="rect">
            <a:avLst/>
          </a:prstGeom>
          <a:solidFill>
            <a:srgbClr val="92D050"/>
          </a:solidFill>
          <a:ln w="12700" cap="sq"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Garamond" pitchFamily="18" charset="0"/>
            </a:endParaRPr>
          </a:p>
        </p:txBody>
      </p:sp>
      <p:pic>
        <p:nvPicPr>
          <p:cNvPr id="1026" name="Picture 2" descr="C:\Users\debbie.wells\Desktop\candle.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83139" y="4572000"/>
            <a:ext cx="365124" cy="549896"/>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debbie.wells\Desktop\denial.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160174" y="4591175"/>
            <a:ext cx="436984" cy="4827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71889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86491" y="1414715"/>
            <a:ext cx="3190876" cy="3003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547956" y="1295400"/>
            <a:ext cx="7162800" cy="1323439"/>
          </a:xfrm>
          <a:prstGeom prst="rect">
            <a:avLst/>
          </a:prstGeom>
          <a:noFill/>
        </p:spPr>
        <p:txBody>
          <a:bodyPr wrap="square" rtlCol="0">
            <a:spAutoFit/>
          </a:bodyPr>
          <a:lstStyle/>
          <a:p>
            <a:r>
              <a:rPr lang="en-US" sz="3200" dirty="0" smtClean="0">
                <a:solidFill>
                  <a:srgbClr val="92D050"/>
                </a:solidFill>
                <a:latin typeface="Arial Black" panose="020B0A04020102020204" pitchFamily="34" charset="0"/>
                <a:cs typeface="Arial" panose="020B0604020202020204" pitchFamily="34" charset="0"/>
              </a:rPr>
              <a:t>STEP 4: </a:t>
            </a:r>
            <a:br>
              <a:rPr lang="en-US" sz="3200" dirty="0" smtClean="0">
                <a:solidFill>
                  <a:srgbClr val="92D050"/>
                </a:solidFill>
                <a:latin typeface="Arial Black" panose="020B0A04020102020204" pitchFamily="34" charset="0"/>
                <a:cs typeface="Arial" panose="020B0604020202020204" pitchFamily="34" charset="0"/>
              </a:rPr>
            </a:br>
            <a:r>
              <a:rPr lang="en-US" sz="3000" dirty="0" smtClean="0">
                <a:solidFill>
                  <a:schemeClr val="bg1"/>
                </a:solidFill>
                <a:latin typeface="Arial" panose="020B0604020202020204" pitchFamily="34" charset="0"/>
                <a:cs typeface="Arial" panose="020B0604020202020204" pitchFamily="34" charset="0"/>
              </a:rPr>
              <a:t>Special Programs</a:t>
            </a:r>
          </a:p>
          <a:p>
            <a:endParaRPr lang="en-US" b="1" dirty="0" smtClean="0">
              <a:solidFill>
                <a:schemeClr val="bg1"/>
              </a:solidFill>
              <a:latin typeface="Arial" panose="020B0604020202020204" pitchFamily="34" charset="0"/>
              <a:cs typeface="Arial" panose="020B0604020202020204" pitchFamily="34" charset="0"/>
            </a:endParaRPr>
          </a:p>
        </p:txBody>
      </p:sp>
      <p:sp>
        <p:nvSpPr>
          <p:cNvPr id="8" name="TextBox 7"/>
          <p:cNvSpPr txBox="1"/>
          <p:nvPr/>
        </p:nvSpPr>
        <p:spPr>
          <a:xfrm>
            <a:off x="533400" y="2590800"/>
            <a:ext cx="4106943" cy="1477328"/>
          </a:xfrm>
          <a:prstGeom prst="rect">
            <a:avLst/>
          </a:prstGeom>
          <a:noFill/>
        </p:spPr>
        <p:txBody>
          <a:bodyPr wrap="square" rtlCol="0">
            <a:spAutoFit/>
          </a:bodyPr>
          <a:lstStyle/>
          <a:p>
            <a:r>
              <a:rPr lang="en-US" sz="2200" dirty="0">
                <a:solidFill>
                  <a:schemeClr val="bg1">
                    <a:lumMod val="50000"/>
                    <a:lumOff val="50000"/>
                  </a:schemeClr>
                </a:solidFill>
                <a:latin typeface="Arial" panose="020B0604020202020204" pitchFamily="34" charset="0"/>
                <a:cs typeface="Arial" panose="020B0604020202020204" pitchFamily="34" charset="0"/>
              </a:rPr>
              <a:t>Specialized programming is available for eligible offenders </a:t>
            </a:r>
            <a:r>
              <a:rPr lang="en-US" sz="2200" dirty="0" smtClean="0">
                <a:solidFill>
                  <a:schemeClr val="bg1">
                    <a:lumMod val="50000"/>
                    <a:lumOff val="50000"/>
                  </a:schemeClr>
                </a:solidFill>
                <a:latin typeface="Arial" panose="020B0604020202020204" pitchFamily="34" charset="0"/>
                <a:cs typeface="Arial" panose="020B0604020202020204" pitchFamily="34" charset="0"/>
              </a:rPr>
              <a:t>or those with long-term </a:t>
            </a:r>
            <a:r>
              <a:rPr lang="en-US" sz="2200" dirty="0">
                <a:solidFill>
                  <a:schemeClr val="bg1">
                    <a:lumMod val="50000"/>
                    <a:lumOff val="50000"/>
                  </a:schemeClr>
                </a:solidFill>
                <a:latin typeface="Arial" panose="020B0604020202020204" pitchFamily="34" charset="0"/>
                <a:cs typeface="Arial" panose="020B0604020202020204" pitchFamily="34" charset="0"/>
              </a:rPr>
              <a:t>sentences</a:t>
            </a:r>
            <a:r>
              <a:rPr lang="en-US" sz="2400" dirty="0">
                <a:solidFill>
                  <a:schemeClr val="bg1">
                    <a:lumMod val="50000"/>
                    <a:lumOff val="50000"/>
                  </a:schemeClr>
                </a:solidFill>
              </a:rPr>
              <a:t>.</a:t>
            </a:r>
            <a:endParaRPr lang="en-US" sz="2200" dirty="0">
              <a:solidFill>
                <a:schemeClr val="bg1">
                  <a:lumMod val="50000"/>
                  <a:lumOff val="50000"/>
                </a:schemeClr>
              </a:solidFill>
              <a:latin typeface="Arial" panose="020B0604020202020204" pitchFamily="34" charset="0"/>
              <a:cs typeface="Arial" panose="020B0604020202020204" pitchFamily="34" charset="0"/>
            </a:endParaRPr>
          </a:p>
        </p:txBody>
      </p:sp>
      <p:sp>
        <p:nvSpPr>
          <p:cNvPr id="9" name="Down Arrow 8"/>
          <p:cNvSpPr/>
          <p:nvPr/>
        </p:nvSpPr>
        <p:spPr bwMode="auto">
          <a:xfrm rot="16800000">
            <a:off x="7786820" y="2547052"/>
            <a:ext cx="304800" cy="942330"/>
          </a:xfrm>
          <a:prstGeom prst="downArrow">
            <a:avLst/>
          </a:prstGeom>
          <a:solidFill>
            <a:srgbClr val="DDDDDD"/>
          </a:solidFill>
          <a:ln w="12700" cap="sq"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Garamond" pitchFamily="18" charset="0"/>
            </a:endParaRPr>
          </a:p>
        </p:txBody>
      </p:sp>
      <p:sp>
        <p:nvSpPr>
          <p:cNvPr id="10" name="Oval 9"/>
          <p:cNvSpPr/>
          <p:nvPr/>
        </p:nvSpPr>
        <p:spPr bwMode="auto">
          <a:xfrm>
            <a:off x="7176872" y="2741491"/>
            <a:ext cx="381000" cy="381000"/>
          </a:xfrm>
          <a:prstGeom prst="ellipse">
            <a:avLst/>
          </a:prstGeom>
          <a:solidFill>
            <a:srgbClr val="DDDDDD"/>
          </a:solidFill>
          <a:ln w="12700" cap="sq"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Garamond" pitchFamily="18" charset="0"/>
            </a:endParaRPr>
          </a:p>
        </p:txBody>
      </p:sp>
      <p:pic>
        <p:nvPicPr>
          <p:cNvPr id="12" name="Picture 2" descr="C:\Users\debbie.wells\Desktop\videoB\images\inmate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54388" y="3048000"/>
            <a:ext cx="1317812" cy="3367742"/>
          </a:xfrm>
          <a:prstGeom prst="rect">
            <a:avLst/>
          </a:prstGeom>
          <a:noFill/>
          <a:extLst>
            <a:ext uri="{909E8E84-426E-40DD-AFC4-6F175D3DCCD1}">
              <a14:hiddenFill xmlns:a14="http://schemas.microsoft.com/office/drawing/2010/main">
                <a:solidFill>
                  <a:srgbClr val="FFFFFF"/>
                </a:solidFill>
              </a14:hiddenFill>
            </a:ext>
          </a:extLst>
        </p:spPr>
      </p:pic>
      <p:sp>
        <p:nvSpPr>
          <p:cNvPr id="14" name="Oval 13"/>
          <p:cNvSpPr/>
          <p:nvPr/>
        </p:nvSpPr>
        <p:spPr bwMode="auto">
          <a:xfrm>
            <a:off x="6729808" y="2302227"/>
            <a:ext cx="1208180" cy="1208180"/>
          </a:xfrm>
          <a:prstGeom prst="ellipse">
            <a:avLst/>
          </a:prstGeom>
          <a:solidFill>
            <a:srgbClr val="FFFFFF"/>
          </a:solidFill>
          <a:ln w="12700" cap="sq" cmpd="sng" algn="ctr">
            <a:solidFill>
              <a:schemeClr val="bg1">
                <a:lumMod val="50000"/>
                <a:lumOff val="50000"/>
              </a:schemeClr>
            </a:solidFill>
            <a:prstDash val="sysDash"/>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Garamond" pitchFamily="18" charset="0"/>
            </a:endParaRPr>
          </a:p>
        </p:txBody>
      </p:sp>
      <p:sp>
        <p:nvSpPr>
          <p:cNvPr id="11" name="Oval 10"/>
          <p:cNvSpPr/>
          <p:nvPr/>
        </p:nvSpPr>
        <p:spPr bwMode="auto">
          <a:xfrm>
            <a:off x="7314536" y="1569172"/>
            <a:ext cx="76200" cy="76200"/>
          </a:xfrm>
          <a:prstGeom prst="ellipse">
            <a:avLst/>
          </a:prstGeom>
          <a:solidFill>
            <a:schemeClr val="bg1"/>
          </a:solidFill>
          <a:ln w="12700" cap="sq"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Garamond" pitchFamily="18" charset="0"/>
            </a:endParaRPr>
          </a:p>
        </p:txBody>
      </p:sp>
      <p:sp>
        <p:nvSpPr>
          <p:cNvPr id="13" name="Oval 12"/>
          <p:cNvSpPr/>
          <p:nvPr/>
        </p:nvSpPr>
        <p:spPr bwMode="auto">
          <a:xfrm>
            <a:off x="6057900" y="2517599"/>
            <a:ext cx="76200" cy="76200"/>
          </a:xfrm>
          <a:prstGeom prst="ellipse">
            <a:avLst/>
          </a:prstGeom>
          <a:solidFill>
            <a:schemeClr val="bg1"/>
          </a:solidFill>
          <a:ln w="12700" cap="sq"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Garamond" pitchFamily="18" charset="0"/>
            </a:endParaRPr>
          </a:p>
        </p:txBody>
      </p:sp>
      <p:sp>
        <p:nvSpPr>
          <p:cNvPr id="15" name="Oval 14"/>
          <p:cNvSpPr/>
          <p:nvPr/>
        </p:nvSpPr>
        <p:spPr bwMode="auto">
          <a:xfrm>
            <a:off x="8610600" y="3122491"/>
            <a:ext cx="76200" cy="76200"/>
          </a:xfrm>
          <a:prstGeom prst="ellipse">
            <a:avLst/>
          </a:prstGeom>
          <a:solidFill>
            <a:schemeClr val="bg1"/>
          </a:solidFill>
          <a:ln w="12700" cap="sq"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Garamond" pitchFamily="18" charset="0"/>
            </a:endParaRPr>
          </a:p>
        </p:txBody>
      </p:sp>
      <p:sp>
        <p:nvSpPr>
          <p:cNvPr id="16" name="Oval 15"/>
          <p:cNvSpPr/>
          <p:nvPr/>
        </p:nvSpPr>
        <p:spPr bwMode="auto">
          <a:xfrm>
            <a:off x="8177380" y="1887801"/>
            <a:ext cx="76200" cy="76200"/>
          </a:xfrm>
          <a:prstGeom prst="ellipse">
            <a:avLst/>
          </a:prstGeom>
          <a:solidFill>
            <a:schemeClr val="bg1"/>
          </a:solidFill>
          <a:ln w="12700" cap="sq"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Garamond" pitchFamily="18" charset="0"/>
            </a:endParaRPr>
          </a:p>
        </p:txBody>
      </p:sp>
      <p:sp>
        <p:nvSpPr>
          <p:cNvPr id="18" name="TextBox 17"/>
          <p:cNvSpPr txBox="1"/>
          <p:nvPr/>
        </p:nvSpPr>
        <p:spPr>
          <a:xfrm>
            <a:off x="6776494" y="2590800"/>
            <a:ext cx="1114807" cy="615553"/>
          </a:xfrm>
          <a:prstGeom prst="rect">
            <a:avLst/>
          </a:prstGeom>
          <a:noFill/>
        </p:spPr>
        <p:txBody>
          <a:bodyPr wrap="square" rtlCol="0">
            <a:spAutoFit/>
          </a:bodyPr>
          <a:lstStyle/>
          <a:p>
            <a:pPr algn="ctr"/>
            <a:r>
              <a:rPr lang="en-US" sz="1700" dirty="0">
                <a:solidFill>
                  <a:srgbClr val="92D050"/>
                </a:solidFill>
                <a:latin typeface="Franklin Gothic Demi Cond" panose="020B0706030402020204" pitchFamily="34" charset="0"/>
                <a:cs typeface="Arial" panose="020B0604020202020204" pitchFamily="34" charset="0"/>
              </a:rPr>
              <a:t>In-Prison Programs</a:t>
            </a:r>
            <a:endParaRPr lang="en-US" sz="1700" dirty="0">
              <a:latin typeface="Franklin Gothic Demi Cond" panose="020B0706030402020204" pitchFamily="34" charset="0"/>
            </a:endParaRPr>
          </a:p>
        </p:txBody>
      </p:sp>
    </p:spTree>
    <p:extLst>
      <p:ext uri="{BB962C8B-B14F-4D97-AF65-F5344CB8AC3E}">
        <p14:creationId xmlns:p14="http://schemas.microsoft.com/office/powerpoint/2010/main" val="42245823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493635" y="1295400"/>
            <a:ext cx="7162800" cy="553998"/>
          </a:xfrm>
          <a:prstGeom prst="rect">
            <a:avLst/>
          </a:prstGeom>
          <a:noFill/>
        </p:spPr>
        <p:txBody>
          <a:bodyPr wrap="square" rtlCol="0">
            <a:spAutoFit/>
          </a:bodyPr>
          <a:lstStyle/>
          <a:p>
            <a:r>
              <a:rPr lang="en-US" sz="3000" dirty="0" smtClean="0">
                <a:solidFill>
                  <a:schemeClr val="bg1"/>
                </a:solidFill>
                <a:latin typeface="Arial" panose="020B0604020202020204" pitchFamily="34" charset="0"/>
                <a:cs typeface="Arial" panose="020B0604020202020204" pitchFamily="34" charset="0"/>
              </a:rPr>
              <a:t>Programs </a:t>
            </a:r>
            <a:r>
              <a:rPr lang="en-US" sz="3000" dirty="0">
                <a:solidFill>
                  <a:schemeClr val="bg1"/>
                </a:solidFill>
                <a:latin typeface="Arial" panose="020B0604020202020204" pitchFamily="34" charset="0"/>
                <a:cs typeface="Arial" panose="020B0604020202020204" pitchFamily="34" charset="0"/>
              </a:rPr>
              <a:t>| </a:t>
            </a:r>
            <a:r>
              <a:rPr lang="en-US" sz="3000" b="1" dirty="0" smtClean="0">
                <a:solidFill>
                  <a:srgbClr val="92D050"/>
                </a:solidFill>
                <a:latin typeface="Arial" panose="020B0604020202020204" pitchFamily="34" charset="0"/>
                <a:cs typeface="Arial" panose="020B0604020202020204" pitchFamily="34" charset="0"/>
              </a:rPr>
              <a:t>SPECIAL</a:t>
            </a:r>
            <a:endParaRPr lang="en-US" b="1" dirty="0" smtClean="0">
              <a:solidFill>
                <a:schemeClr val="bg1"/>
              </a:solidFill>
              <a:latin typeface="Arial" panose="020B0604020202020204" pitchFamily="34" charset="0"/>
              <a:cs typeface="Arial" panose="020B0604020202020204" pitchFamily="34" charset="0"/>
            </a:endParaRPr>
          </a:p>
        </p:txBody>
      </p:sp>
      <p:sp>
        <p:nvSpPr>
          <p:cNvPr id="13" name="TextBox 12"/>
          <p:cNvSpPr txBox="1"/>
          <p:nvPr/>
        </p:nvSpPr>
        <p:spPr>
          <a:xfrm>
            <a:off x="1535826" y="2367662"/>
            <a:ext cx="2750932" cy="1200329"/>
          </a:xfrm>
          <a:prstGeom prst="rect">
            <a:avLst/>
          </a:prstGeom>
          <a:noFill/>
        </p:spPr>
        <p:txBody>
          <a:bodyPr wrap="square" rtlCol="0">
            <a:spAutoFit/>
          </a:bodyPr>
          <a:lstStyle/>
          <a:p>
            <a:r>
              <a:rPr lang="en-US" sz="1200" b="1" dirty="0" smtClean="0">
                <a:latin typeface="Arial" panose="020B0604020202020204" pitchFamily="34" charset="0"/>
                <a:cs typeface="Arial" panose="020B0604020202020204" pitchFamily="34" charset="0"/>
              </a:rPr>
              <a:t>Long Term Offender Program:</a:t>
            </a:r>
            <a:r>
              <a:rPr lang="en-US" sz="1200" dirty="0" smtClean="0">
                <a:latin typeface="Arial" panose="020B0604020202020204" pitchFamily="34" charset="0"/>
                <a:cs typeface="Arial" panose="020B0604020202020204" pitchFamily="34" charset="0"/>
              </a:rPr>
              <a:t/>
            </a:r>
            <a:br>
              <a:rPr lang="en-US" sz="1200" dirty="0" smtClean="0">
                <a:latin typeface="Arial" panose="020B0604020202020204" pitchFamily="34" charset="0"/>
                <a:cs typeface="Arial" panose="020B0604020202020204" pitchFamily="34" charset="0"/>
              </a:rPr>
            </a:br>
            <a:r>
              <a:rPr lang="en-US" sz="1200" dirty="0" smtClean="0">
                <a:latin typeface="Arial" panose="020B0604020202020204" pitchFamily="34" charset="0"/>
                <a:cs typeface="Arial" panose="020B0604020202020204" pitchFamily="34" charset="0"/>
              </a:rPr>
              <a:t>LTOP is a voluntary CBT </a:t>
            </a:r>
            <a:r>
              <a:rPr lang="en-US" sz="1200" dirty="0">
                <a:latin typeface="Arial" panose="020B0604020202020204" pitchFamily="34" charset="0"/>
                <a:cs typeface="Arial" panose="020B0604020202020204" pitchFamily="34" charset="0"/>
              </a:rPr>
              <a:t>program that provides </a:t>
            </a:r>
            <a:r>
              <a:rPr lang="en-US" sz="1200" dirty="0" smtClean="0">
                <a:latin typeface="Arial" panose="020B0604020202020204" pitchFamily="34" charset="0"/>
                <a:cs typeface="Arial" panose="020B0604020202020204" pitchFamily="34" charset="0"/>
              </a:rPr>
              <a:t>evidence-based </a:t>
            </a:r>
            <a:r>
              <a:rPr lang="en-US" sz="1200" dirty="0">
                <a:latin typeface="Arial" panose="020B0604020202020204" pitchFamily="34" charset="0"/>
                <a:cs typeface="Arial" panose="020B0604020202020204" pitchFamily="34" charset="0"/>
              </a:rPr>
              <a:t>programming to offenders who are subject to the Board of Parole </a:t>
            </a:r>
            <a:r>
              <a:rPr lang="en-US" sz="1200" dirty="0" smtClean="0">
                <a:latin typeface="Arial" panose="020B0604020202020204" pitchFamily="34" charset="0"/>
                <a:cs typeface="Arial" panose="020B0604020202020204" pitchFamily="34" charset="0"/>
              </a:rPr>
              <a:t>Hearings parole </a:t>
            </a:r>
            <a:r>
              <a:rPr lang="en-US" sz="1200" dirty="0">
                <a:latin typeface="Arial" panose="020B0604020202020204" pitchFamily="34" charset="0"/>
                <a:cs typeface="Arial" panose="020B0604020202020204" pitchFamily="34" charset="0"/>
              </a:rPr>
              <a:t>suitability process. </a:t>
            </a:r>
          </a:p>
        </p:txBody>
      </p:sp>
      <p:sp>
        <p:nvSpPr>
          <p:cNvPr id="14" name="TextBox 13"/>
          <p:cNvSpPr txBox="1"/>
          <p:nvPr/>
        </p:nvSpPr>
        <p:spPr>
          <a:xfrm>
            <a:off x="1535826" y="3733800"/>
            <a:ext cx="2750932" cy="1384995"/>
          </a:xfrm>
          <a:prstGeom prst="rect">
            <a:avLst/>
          </a:prstGeom>
          <a:noFill/>
        </p:spPr>
        <p:txBody>
          <a:bodyPr wrap="square" rtlCol="0">
            <a:spAutoFit/>
          </a:bodyPr>
          <a:lstStyle/>
          <a:p>
            <a:r>
              <a:rPr lang="en-US" sz="1200" b="1" dirty="0" smtClean="0">
                <a:latin typeface="Arial" panose="020B0604020202020204" pitchFamily="34" charset="0"/>
                <a:cs typeface="Arial" panose="020B0604020202020204" pitchFamily="34" charset="0"/>
              </a:rPr>
              <a:t>Cognitive Behavioral Interventions for Sex Offenders: </a:t>
            </a:r>
            <a:br>
              <a:rPr lang="en-US" sz="1200" b="1" dirty="0" smtClean="0">
                <a:latin typeface="Arial" panose="020B0604020202020204" pitchFamily="34" charset="0"/>
                <a:cs typeface="Arial" panose="020B0604020202020204" pitchFamily="34" charset="0"/>
              </a:rPr>
            </a:br>
            <a:r>
              <a:rPr lang="en-US" sz="1200" dirty="0" smtClean="0">
                <a:latin typeface="Arial" panose="020B0604020202020204" pitchFamily="34" charset="0"/>
                <a:cs typeface="Arial" panose="020B0604020202020204" pitchFamily="34" charset="0"/>
              </a:rPr>
              <a:t>CBI-SO provides </a:t>
            </a:r>
            <a:r>
              <a:rPr lang="en-US" sz="1200" dirty="0">
                <a:latin typeface="Arial" panose="020B0604020202020204" pitchFamily="34" charset="0"/>
                <a:cs typeface="Arial" panose="020B0604020202020204" pitchFamily="34" charset="0"/>
              </a:rPr>
              <a:t>CBT programming to address the criminogenic needs of offenders who are required to register pursuant to Penal Code Section 290 (PC 290).</a:t>
            </a:r>
          </a:p>
        </p:txBody>
      </p:sp>
      <p:sp>
        <p:nvSpPr>
          <p:cNvPr id="15" name="TextBox 14"/>
          <p:cNvSpPr txBox="1"/>
          <p:nvPr/>
        </p:nvSpPr>
        <p:spPr>
          <a:xfrm>
            <a:off x="5401677" y="2317549"/>
            <a:ext cx="2940558" cy="1200329"/>
          </a:xfrm>
          <a:prstGeom prst="rect">
            <a:avLst/>
          </a:prstGeom>
          <a:noFill/>
        </p:spPr>
        <p:txBody>
          <a:bodyPr wrap="square" rtlCol="0">
            <a:spAutoFit/>
          </a:bodyPr>
          <a:lstStyle/>
          <a:p>
            <a:r>
              <a:rPr lang="en-US" sz="1200" b="1" dirty="0" smtClean="0">
                <a:latin typeface="Arial" panose="020B0604020202020204" pitchFamily="34" charset="0"/>
                <a:cs typeface="Arial" panose="020B0604020202020204" pitchFamily="34" charset="0"/>
              </a:rPr>
              <a:t>Step-Down Program: </a:t>
            </a:r>
            <a:r>
              <a:rPr lang="en-US" sz="1200" dirty="0" smtClean="0">
                <a:latin typeface="Arial" panose="020B0604020202020204" pitchFamily="34" charset="0"/>
                <a:cs typeface="Arial" panose="020B0604020202020204" pitchFamily="34" charset="0"/>
              </a:rPr>
              <a:t/>
            </a:r>
            <a:br>
              <a:rPr lang="en-US" sz="1200" dirty="0" smtClean="0">
                <a:latin typeface="Arial" panose="020B0604020202020204" pitchFamily="34" charset="0"/>
                <a:cs typeface="Arial" panose="020B0604020202020204" pitchFamily="34" charset="0"/>
              </a:rPr>
            </a:br>
            <a:r>
              <a:rPr lang="en-US" sz="1200" dirty="0" smtClean="0">
                <a:latin typeface="Arial" panose="020B0604020202020204" pitchFamily="34" charset="0"/>
                <a:cs typeface="Arial" panose="020B0604020202020204" pitchFamily="34" charset="0"/>
              </a:rPr>
              <a:t>SDP provides </a:t>
            </a:r>
            <a:r>
              <a:rPr lang="en-US" sz="1200" dirty="0">
                <a:latin typeface="Arial" panose="020B0604020202020204" pitchFamily="34" charset="0"/>
                <a:cs typeface="Arial" panose="020B0604020202020204" pitchFamily="34" charset="0"/>
              </a:rPr>
              <a:t>offenders placed in a Security Housing Unit </a:t>
            </a:r>
            <a:r>
              <a:rPr lang="en-US" sz="1200" dirty="0" smtClean="0">
                <a:latin typeface="Arial" panose="020B0604020202020204" pitchFamily="34" charset="0"/>
                <a:cs typeface="Arial" panose="020B0604020202020204" pitchFamily="34" charset="0"/>
              </a:rPr>
              <a:t>the </a:t>
            </a:r>
            <a:r>
              <a:rPr lang="en-US" sz="1200" dirty="0">
                <a:latin typeface="Arial" panose="020B0604020202020204" pitchFamily="34" charset="0"/>
                <a:cs typeface="Arial" panose="020B0604020202020204" pitchFamily="34" charset="0"/>
              </a:rPr>
              <a:t>opportunity to earn enhanced privileges by refraining from participation in Security Threat Group affiliations and behaviors. </a:t>
            </a:r>
          </a:p>
        </p:txBody>
      </p:sp>
      <p:sp>
        <p:nvSpPr>
          <p:cNvPr id="16" name="TextBox 15"/>
          <p:cNvSpPr txBox="1"/>
          <p:nvPr/>
        </p:nvSpPr>
        <p:spPr>
          <a:xfrm>
            <a:off x="5370435" y="3739261"/>
            <a:ext cx="3124200" cy="1754326"/>
          </a:xfrm>
          <a:prstGeom prst="rect">
            <a:avLst/>
          </a:prstGeom>
          <a:noFill/>
        </p:spPr>
        <p:txBody>
          <a:bodyPr wrap="square" rtlCol="0">
            <a:spAutoFit/>
          </a:bodyPr>
          <a:lstStyle/>
          <a:p>
            <a:r>
              <a:rPr lang="en-US" sz="1200" b="1" dirty="0" smtClean="0">
                <a:latin typeface="Arial" panose="020B0604020202020204" pitchFamily="34" charset="0"/>
                <a:cs typeface="Arial" panose="020B0604020202020204" pitchFamily="34" charset="0"/>
              </a:rPr>
              <a:t>Offender Mentor Certification Program: </a:t>
            </a:r>
            <a:r>
              <a:rPr lang="en-US" sz="1200" dirty="0" smtClean="0">
                <a:latin typeface="Arial" panose="020B0604020202020204" pitchFamily="34" charset="0"/>
                <a:cs typeface="Arial" panose="020B0604020202020204" pitchFamily="34" charset="0"/>
              </a:rPr>
              <a:t>OMCP is a voluntary </a:t>
            </a:r>
            <a:r>
              <a:rPr lang="en-US" sz="1200" dirty="0">
                <a:latin typeface="Arial" panose="020B0604020202020204" pitchFamily="34" charset="0"/>
                <a:cs typeface="Arial" panose="020B0604020202020204" pitchFamily="34" charset="0"/>
              </a:rPr>
              <a:t>program for </a:t>
            </a:r>
            <a:r>
              <a:rPr lang="en-US" sz="1200" dirty="0" smtClean="0">
                <a:latin typeface="Arial" panose="020B0604020202020204" pitchFamily="34" charset="0"/>
                <a:cs typeface="Arial" panose="020B0604020202020204" pitchFamily="34" charset="0"/>
              </a:rPr>
              <a:t/>
            </a:r>
            <a:br>
              <a:rPr lang="en-US" sz="1200" dirty="0" smtClean="0">
                <a:latin typeface="Arial" panose="020B0604020202020204" pitchFamily="34" charset="0"/>
                <a:cs typeface="Arial" panose="020B0604020202020204" pitchFamily="34" charset="0"/>
              </a:rPr>
            </a:br>
            <a:r>
              <a:rPr lang="en-US" sz="1200" dirty="0" smtClean="0">
                <a:latin typeface="Arial" panose="020B0604020202020204" pitchFamily="34" charset="0"/>
                <a:cs typeface="Arial" panose="020B0604020202020204" pitchFamily="34" charset="0"/>
              </a:rPr>
              <a:t>long-term </a:t>
            </a:r>
            <a:r>
              <a:rPr lang="en-US" sz="1200" dirty="0">
                <a:latin typeface="Arial" panose="020B0604020202020204" pitchFamily="34" charset="0"/>
                <a:cs typeface="Arial" panose="020B0604020202020204" pitchFamily="34" charset="0"/>
              </a:rPr>
              <a:t>and </a:t>
            </a:r>
            <a:r>
              <a:rPr lang="en-US" sz="1200" dirty="0" smtClean="0">
                <a:latin typeface="Arial" panose="020B0604020202020204" pitchFamily="34" charset="0"/>
                <a:cs typeface="Arial" panose="020B0604020202020204" pitchFamily="34" charset="0"/>
              </a:rPr>
              <a:t>life-term </a:t>
            </a:r>
            <a:r>
              <a:rPr lang="en-US" sz="1200" dirty="0">
                <a:latin typeface="Arial" panose="020B0604020202020204" pitchFamily="34" charset="0"/>
                <a:cs typeface="Arial" panose="020B0604020202020204" pitchFamily="34" charset="0"/>
              </a:rPr>
              <a:t>offenders. </a:t>
            </a:r>
            <a:r>
              <a:rPr lang="en-US" sz="1200" dirty="0" smtClean="0">
                <a:latin typeface="Arial" panose="020B0604020202020204" pitchFamily="34" charset="0"/>
                <a:cs typeface="Arial" panose="020B0604020202020204" pitchFamily="34" charset="0"/>
              </a:rPr>
              <a:t/>
            </a:r>
            <a:br>
              <a:rPr lang="en-US" sz="1200" dirty="0" smtClean="0">
                <a:latin typeface="Arial" panose="020B0604020202020204" pitchFamily="34" charset="0"/>
                <a:cs typeface="Arial" panose="020B0604020202020204" pitchFamily="34" charset="0"/>
              </a:rPr>
            </a:br>
            <a:r>
              <a:rPr lang="en-US" sz="1200" dirty="0" smtClean="0">
                <a:latin typeface="Arial" panose="020B0604020202020204" pitchFamily="34" charset="0"/>
                <a:cs typeface="Arial" panose="020B0604020202020204" pitchFamily="34" charset="0"/>
              </a:rPr>
              <a:t>It </a:t>
            </a:r>
            <a:r>
              <a:rPr lang="en-US" sz="1200" dirty="0">
                <a:latin typeface="Arial" panose="020B0604020202020204" pitchFamily="34" charset="0"/>
                <a:cs typeface="Arial" panose="020B0604020202020204" pitchFamily="34" charset="0"/>
              </a:rPr>
              <a:t>provides training </a:t>
            </a:r>
            <a:r>
              <a:rPr lang="en-US" sz="1200" dirty="0" smtClean="0">
                <a:latin typeface="Arial" panose="020B0604020202020204" pitchFamily="34" charset="0"/>
                <a:cs typeface="Arial" panose="020B0604020202020204" pitchFamily="34" charset="0"/>
              </a:rPr>
              <a:t>and </a:t>
            </a:r>
            <a:r>
              <a:rPr lang="en-US" sz="1200" dirty="0">
                <a:latin typeface="Arial" panose="020B0604020202020204" pitchFamily="34" charset="0"/>
                <a:cs typeface="Arial" panose="020B0604020202020204" pitchFamily="34" charset="0"/>
              </a:rPr>
              <a:t>certification to become a Certified Offender Mentor for Alcohol and Other Drug </a:t>
            </a:r>
            <a:r>
              <a:rPr lang="en-US" sz="1200" dirty="0" smtClean="0">
                <a:latin typeface="Arial" panose="020B0604020202020204" pitchFamily="34" charset="0"/>
                <a:cs typeface="Arial" panose="020B0604020202020204" pitchFamily="34" charset="0"/>
              </a:rPr>
              <a:t>counseling</a:t>
            </a:r>
            <a:r>
              <a:rPr lang="en-US" sz="1200" dirty="0">
                <a:latin typeface="Arial" panose="020B0604020202020204" pitchFamily="34" charset="0"/>
                <a:cs typeface="Arial" panose="020B0604020202020204" pitchFamily="34" charset="0"/>
              </a:rPr>
              <a:t>. </a:t>
            </a:r>
            <a:r>
              <a:rPr lang="en-US" sz="1200" dirty="0" smtClean="0">
                <a:latin typeface="Arial" panose="020B0604020202020204" pitchFamily="34" charset="0"/>
                <a:cs typeface="Arial" panose="020B0604020202020204" pitchFamily="34" charset="0"/>
              </a:rPr>
              <a:t>Graduates </a:t>
            </a:r>
            <a:r>
              <a:rPr lang="en-US" sz="1200" dirty="0">
                <a:latin typeface="Arial" panose="020B0604020202020204" pitchFamily="34" charset="0"/>
                <a:cs typeface="Arial" panose="020B0604020202020204" pitchFamily="34" charset="0"/>
              </a:rPr>
              <a:t>are assigned as co-facilitators in Substance Use Disorder </a:t>
            </a:r>
            <a:r>
              <a:rPr lang="en-US" sz="1200" dirty="0" smtClean="0">
                <a:latin typeface="Arial" panose="020B0604020202020204" pitchFamily="34" charset="0"/>
                <a:cs typeface="Arial" panose="020B0604020202020204" pitchFamily="34" charset="0"/>
              </a:rPr>
              <a:t>Treatment programs </a:t>
            </a:r>
            <a:r>
              <a:rPr lang="en-US" sz="1200" dirty="0">
                <a:latin typeface="Arial" panose="020B0604020202020204" pitchFamily="34" charset="0"/>
                <a:cs typeface="Arial" panose="020B0604020202020204" pitchFamily="34" charset="0"/>
              </a:rPr>
              <a:t>throughout all adult institutions.</a:t>
            </a:r>
          </a:p>
        </p:txBody>
      </p:sp>
      <p:sp>
        <p:nvSpPr>
          <p:cNvPr id="18" name="Rectangle 17"/>
          <p:cNvSpPr/>
          <p:nvPr/>
        </p:nvSpPr>
        <p:spPr bwMode="auto">
          <a:xfrm>
            <a:off x="625109" y="2365922"/>
            <a:ext cx="834479" cy="834479"/>
          </a:xfrm>
          <a:prstGeom prst="rect">
            <a:avLst/>
          </a:prstGeom>
          <a:solidFill>
            <a:srgbClr val="92D050"/>
          </a:solidFill>
          <a:ln w="12700" cap="sq"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Garamond" pitchFamily="18" charset="0"/>
            </a:endParaRPr>
          </a:p>
        </p:txBody>
      </p:sp>
      <p:sp>
        <p:nvSpPr>
          <p:cNvPr id="19" name="Rectangle 18"/>
          <p:cNvSpPr/>
          <p:nvPr/>
        </p:nvSpPr>
        <p:spPr bwMode="auto">
          <a:xfrm>
            <a:off x="608697" y="3733549"/>
            <a:ext cx="834479" cy="834479"/>
          </a:xfrm>
          <a:prstGeom prst="rect">
            <a:avLst/>
          </a:prstGeom>
          <a:solidFill>
            <a:srgbClr val="92D050"/>
          </a:solidFill>
          <a:ln w="12700" cap="sq"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Garamond" pitchFamily="18" charset="0"/>
            </a:endParaRPr>
          </a:p>
        </p:txBody>
      </p:sp>
      <p:sp>
        <p:nvSpPr>
          <p:cNvPr id="20" name="Rectangle 19"/>
          <p:cNvSpPr/>
          <p:nvPr/>
        </p:nvSpPr>
        <p:spPr bwMode="auto">
          <a:xfrm>
            <a:off x="4494897" y="2365921"/>
            <a:ext cx="834479" cy="834479"/>
          </a:xfrm>
          <a:prstGeom prst="rect">
            <a:avLst/>
          </a:prstGeom>
          <a:solidFill>
            <a:srgbClr val="92D050"/>
          </a:solidFill>
          <a:ln w="12700" cap="sq"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Garamond" pitchFamily="18" charset="0"/>
            </a:endParaRPr>
          </a:p>
        </p:txBody>
      </p:sp>
      <p:sp>
        <p:nvSpPr>
          <p:cNvPr id="21" name="Rectangle 20"/>
          <p:cNvSpPr/>
          <p:nvPr/>
        </p:nvSpPr>
        <p:spPr bwMode="auto">
          <a:xfrm>
            <a:off x="4494897" y="3737521"/>
            <a:ext cx="834479" cy="834479"/>
          </a:xfrm>
          <a:prstGeom prst="rect">
            <a:avLst/>
          </a:prstGeom>
          <a:solidFill>
            <a:srgbClr val="92D050"/>
          </a:solidFill>
          <a:ln w="12700" cap="sq"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Garamond" pitchFamily="18" charset="0"/>
            </a:endParaRPr>
          </a:p>
        </p:txBody>
      </p:sp>
      <p:cxnSp>
        <p:nvCxnSpPr>
          <p:cNvPr id="22" name="Straight Connector 21"/>
          <p:cNvCxnSpPr/>
          <p:nvPr/>
        </p:nvCxnSpPr>
        <p:spPr bwMode="auto">
          <a:xfrm>
            <a:off x="569835" y="1828800"/>
            <a:ext cx="7772400" cy="0"/>
          </a:xfrm>
          <a:prstGeom prst="line">
            <a:avLst/>
          </a:prstGeom>
          <a:noFill/>
          <a:ln w="12700" cap="sq" cmpd="sng" algn="ctr">
            <a:solidFill>
              <a:schemeClr val="bg1">
                <a:lumMod val="50000"/>
                <a:lumOff val="50000"/>
              </a:schemeClr>
            </a:solidFill>
            <a:prstDash val="dash"/>
            <a:round/>
            <a:headEnd type="none" w="med" len="med"/>
            <a:tailEnd type="none" w="med" len="med"/>
          </a:ln>
          <a:effectLst/>
        </p:spPr>
      </p:cxnSp>
      <p:cxnSp>
        <p:nvCxnSpPr>
          <p:cNvPr id="23" name="Straight Connector 22"/>
          <p:cNvCxnSpPr/>
          <p:nvPr/>
        </p:nvCxnSpPr>
        <p:spPr bwMode="auto">
          <a:xfrm>
            <a:off x="8342235" y="1828800"/>
            <a:ext cx="0" cy="297597"/>
          </a:xfrm>
          <a:prstGeom prst="line">
            <a:avLst/>
          </a:prstGeom>
          <a:noFill/>
          <a:ln w="12700" cap="sq" cmpd="sng" algn="ctr">
            <a:solidFill>
              <a:schemeClr val="bg1">
                <a:lumMod val="50000"/>
                <a:lumOff val="50000"/>
              </a:schemeClr>
            </a:solidFill>
            <a:prstDash val="dash"/>
            <a:round/>
            <a:headEnd type="none" w="med" len="med"/>
            <a:tailEnd type="triangle" w="med" len="med"/>
          </a:ln>
          <a:effectLst/>
        </p:spPr>
      </p:cxnSp>
      <p:sp>
        <p:nvSpPr>
          <p:cNvPr id="24" name="TextBox 23"/>
          <p:cNvSpPr txBox="1"/>
          <p:nvPr/>
        </p:nvSpPr>
        <p:spPr>
          <a:xfrm>
            <a:off x="391551" y="2598495"/>
            <a:ext cx="1301594" cy="353943"/>
          </a:xfrm>
          <a:prstGeom prst="rect">
            <a:avLst/>
          </a:prstGeom>
          <a:noFill/>
        </p:spPr>
        <p:txBody>
          <a:bodyPr wrap="square" rtlCol="0">
            <a:spAutoFit/>
          </a:bodyPr>
          <a:lstStyle/>
          <a:p>
            <a:pPr algn="ctr"/>
            <a:r>
              <a:rPr lang="en-US" sz="1700" b="1" dirty="0" smtClean="0">
                <a:solidFill>
                  <a:schemeClr val="bg1"/>
                </a:solidFill>
                <a:latin typeface="Arial" panose="020B0604020202020204" pitchFamily="34" charset="0"/>
                <a:cs typeface="Arial" panose="020B0604020202020204" pitchFamily="34" charset="0"/>
              </a:rPr>
              <a:t>LTOP</a:t>
            </a:r>
            <a:endParaRPr lang="en-US" sz="1700" b="1" dirty="0">
              <a:solidFill>
                <a:schemeClr val="bg1"/>
              </a:solidFill>
            </a:endParaRPr>
          </a:p>
        </p:txBody>
      </p:sp>
      <p:sp>
        <p:nvSpPr>
          <p:cNvPr id="25" name="TextBox 24"/>
          <p:cNvSpPr txBox="1"/>
          <p:nvPr/>
        </p:nvSpPr>
        <p:spPr>
          <a:xfrm>
            <a:off x="381000" y="3966122"/>
            <a:ext cx="1301594" cy="353943"/>
          </a:xfrm>
          <a:prstGeom prst="rect">
            <a:avLst/>
          </a:prstGeom>
          <a:noFill/>
        </p:spPr>
        <p:txBody>
          <a:bodyPr wrap="square" rtlCol="0">
            <a:spAutoFit/>
          </a:bodyPr>
          <a:lstStyle/>
          <a:p>
            <a:pPr algn="ctr"/>
            <a:r>
              <a:rPr lang="en-US" sz="1700" b="1" dirty="0" smtClean="0">
                <a:solidFill>
                  <a:schemeClr val="bg1"/>
                </a:solidFill>
                <a:latin typeface="Arial" panose="020B0604020202020204" pitchFamily="34" charset="0"/>
                <a:cs typeface="Arial" panose="020B0604020202020204" pitchFamily="34" charset="0"/>
              </a:rPr>
              <a:t>CBI-SO</a:t>
            </a:r>
            <a:endParaRPr lang="en-US" sz="1700" b="1" dirty="0">
              <a:solidFill>
                <a:schemeClr val="bg1"/>
              </a:solidFill>
            </a:endParaRPr>
          </a:p>
        </p:txBody>
      </p:sp>
      <p:sp>
        <p:nvSpPr>
          <p:cNvPr id="26" name="TextBox 25"/>
          <p:cNvSpPr txBox="1"/>
          <p:nvPr/>
        </p:nvSpPr>
        <p:spPr>
          <a:xfrm>
            <a:off x="4261339" y="2598494"/>
            <a:ext cx="1301594" cy="353943"/>
          </a:xfrm>
          <a:prstGeom prst="rect">
            <a:avLst/>
          </a:prstGeom>
          <a:noFill/>
        </p:spPr>
        <p:txBody>
          <a:bodyPr wrap="square" rtlCol="0">
            <a:spAutoFit/>
          </a:bodyPr>
          <a:lstStyle/>
          <a:p>
            <a:pPr algn="ctr"/>
            <a:r>
              <a:rPr lang="en-US" sz="1700" b="1" dirty="0" smtClean="0">
                <a:solidFill>
                  <a:schemeClr val="bg1"/>
                </a:solidFill>
                <a:latin typeface="Arial" panose="020B0604020202020204" pitchFamily="34" charset="0"/>
                <a:cs typeface="Arial" panose="020B0604020202020204" pitchFamily="34" charset="0"/>
              </a:rPr>
              <a:t>SDP</a:t>
            </a:r>
            <a:endParaRPr lang="en-US" sz="1700" b="1" dirty="0">
              <a:solidFill>
                <a:schemeClr val="bg1"/>
              </a:solidFill>
            </a:endParaRPr>
          </a:p>
        </p:txBody>
      </p:sp>
      <p:sp>
        <p:nvSpPr>
          <p:cNvPr id="27" name="TextBox 26"/>
          <p:cNvSpPr txBox="1"/>
          <p:nvPr/>
        </p:nvSpPr>
        <p:spPr>
          <a:xfrm>
            <a:off x="4286758" y="3970094"/>
            <a:ext cx="1262478" cy="353943"/>
          </a:xfrm>
          <a:prstGeom prst="rect">
            <a:avLst/>
          </a:prstGeom>
          <a:noFill/>
        </p:spPr>
        <p:txBody>
          <a:bodyPr wrap="square" rtlCol="0">
            <a:spAutoFit/>
          </a:bodyPr>
          <a:lstStyle/>
          <a:p>
            <a:pPr algn="ctr"/>
            <a:r>
              <a:rPr lang="en-US" sz="1700" b="1" dirty="0" smtClean="0">
                <a:solidFill>
                  <a:schemeClr val="bg1"/>
                </a:solidFill>
                <a:latin typeface="Arial" panose="020B0604020202020204" pitchFamily="34" charset="0"/>
                <a:cs typeface="Arial" panose="020B0604020202020204" pitchFamily="34" charset="0"/>
              </a:rPr>
              <a:t>OMCP</a:t>
            </a:r>
            <a:endParaRPr lang="en-US" sz="1700" b="1" dirty="0">
              <a:solidFill>
                <a:schemeClr val="bg1"/>
              </a:solidFill>
            </a:endParaRPr>
          </a:p>
        </p:txBody>
      </p:sp>
    </p:spTree>
    <p:extLst>
      <p:ext uri="{BB962C8B-B14F-4D97-AF65-F5344CB8AC3E}">
        <p14:creationId xmlns:p14="http://schemas.microsoft.com/office/powerpoint/2010/main" val="10696049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83084" y="1295400"/>
            <a:ext cx="7162800" cy="553998"/>
          </a:xfrm>
          <a:prstGeom prst="rect">
            <a:avLst/>
          </a:prstGeom>
          <a:noFill/>
        </p:spPr>
        <p:txBody>
          <a:bodyPr wrap="square" rtlCol="0">
            <a:spAutoFit/>
          </a:bodyPr>
          <a:lstStyle/>
          <a:p>
            <a:r>
              <a:rPr lang="en-US" sz="3000" dirty="0" smtClean="0">
                <a:solidFill>
                  <a:schemeClr val="bg1"/>
                </a:solidFill>
                <a:latin typeface="Arial" panose="020B0604020202020204" pitchFamily="34" charset="0"/>
                <a:cs typeface="Arial" panose="020B0604020202020204" pitchFamily="34" charset="0"/>
              </a:rPr>
              <a:t>Additional Programming</a:t>
            </a:r>
            <a:endParaRPr lang="en-US" b="1" dirty="0" smtClean="0">
              <a:solidFill>
                <a:schemeClr val="bg1"/>
              </a:solidFill>
              <a:latin typeface="Arial" panose="020B0604020202020204" pitchFamily="34" charset="0"/>
              <a:cs typeface="Arial" panose="020B0604020202020204" pitchFamily="34" charset="0"/>
            </a:endParaRPr>
          </a:p>
        </p:txBody>
      </p:sp>
      <p:sp>
        <p:nvSpPr>
          <p:cNvPr id="3" name="TextBox 2"/>
          <p:cNvSpPr txBox="1"/>
          <p:nvPr/>
        </p:nvSpPr>
        <p:spPr>
          <a:xfrm>
            <a:off x="1562076" y="3246469"/>
            <a:ext cx="4000524" cy="1200329"/>
          </a:xfrm>
          <a:prstGeom prst="rect">
            <a:avLst/>
          </a:prstGeom>
          <a:noFill/>
        </p:spPr>
        <p:txBody>
          <a:bodyPr wrap="square" rtlCol="0">
            <a:spAutoFit/>
          </a:bodyPr>
          <a:lstStyle/>
          <a:p>
            <a:pPr marL="0" lvl="2"/>
            <a:r>
              <a:rPr lang="en-US" sz="1200" b="1" dirty="0" smtClean="0">
                <a:latin typeface="Arial" panose="020B0604020202020204" pitchFamily="34" charset="0"/>
                <a:cs typeface="Arial" panose="020B0604020202020204" pitchFamily="34" charset="0"/>
              </a:rPr>
              <a:t>Innovative Programming Grants</a:t>
            </a:r>
            <a:r>
              <a:rPr lang="en-US" sz="1200" dirty="0" smtClean="0">
                <a:latin typeface="Arial" panose="020B0604020202020204" pitchFamily="34" charset="0"/>
                <a:cs typeface="Arial" panose="020B0604020202020204" pitchFamily="34" charset="0"/>
              </a:rPr>
              <a:t/>
            </a:r>
            <a:br>
              <a:rPr lang="en-US" sz="1200" dirty="0" smtClean="0">
                <a:latin typeface="Arial" panose="020B0604020202020204" pitchFamily="34" charset="0"/>
                <a:cs typeface="Arial" panose="020B0604020202020204" pitchFamily="34" charset="0"/>
              </a:rPr>
            </a:br>
            <a:r>
              <a:rPr lang="en-US" sz="1200" dirty="0">
                <a:latin typeface="Arial" panose="020B0604020202020204" pitchFamily="34" charset="0"/>
                <a:cs typeface="Arial" panose="020B0604020202020204" pitchFamily="34" charset="0"/>
              </a:rPr>
              <a:t>These grants were originally funded in the 2013-14 </a:t>
            </a:r>
            <a:r>
              <a:rPr lang="en-US" sz="1200" dirty="0" smtClean="0">
                <a:latin typeface="Arial" panose="020B0604020202020204" pitchFamily="34" charset="0"/>
                <a:cs typeface="Arial" panose="020B0604020202020204" pitchFamily="34" charset="0"/>
              </a:rPr>
              <a:t>budget and </a:t>
            </a:r>
            <a:r>
              <a:rPr lang="en-US" sz="1200" dirty="0">
                <a:latin typeface="Arial" panose="020B0604020202020204" pitchFamily="34" charset="0"/>
                <a:cs typeface="Arial" panose="020B0604020202020204" pitchFamily="34" charset="0"/>
              </a:rPr>
              <a:t>in subsequent years have created and funded programming opportunities at over 190 locations within adult institutions statewide providing over 50,000 additional self-help programming </a:t>
            </a:r>
            <a:r>
              <a:rPr lang="en-US" sz="1200" dirty="0" smtClean="0">
                <a:latin typeface="Arial" panose="020B0604020202020204" pitchFamily="34" charset="0"/>
                <a:cs typeface="Arial" panose="020B0604020202020204" pitchFamily="34" charset="0"/>
              </a:rPr>
              <a:t>slots in 2017-18.</a:t>
            </a:r>
            <a:endParaRPr lang="en-US" sz="1200" dirty="0">
              <a:latin typeface="Arial" panose="020B0604020202020204" pitchFamily="34" charset="0"/>
              <a:cs typeface="Arial" panose="020B0604020202020204" pitchFamily="34" charset="0"/>
            </a:endParaRPr>
          </a:p>
        </p:txBody>
      </p:sp>
      <p:sp>
        <p:nvSpPr>
          <p:cNvPr id="4" name="Rectangle 3"/>
          <p:cNvSpPr/>
          <p:nvPr/>
        </p:nvSpPr>
        <p:spPr bwMode="auto">
          <a:xfrm>
            <a:off x="614558" y="1958207"/>
            <a:ext cx="834479" cy="834479"/>
          </a:xfrm>
          <a:prstGeom prst="rect">
            <a:avLst/>
          </a:prstGeom>
          <a:solidFill>
            <a:srgbClr val="92D050"/>
          </a:solidFill>
          <a:ln w="12700" cap="sq"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Garamond" pitchFamily="18" charset="0"/>
            </a:endParaRPr>
          </a:p>
        </p:txBody>
      </p:sp>
      <p:sp>
        <p:nvSpPr>
          <p:cNvPr id="5" name="Rectangle 4"/>
          <p:cNvSpPr/>
          <p:nvPr/>
        </p:nvSpPr>
        <p:spPr bwMode="auto">
          <a:xfrm>
            <a:off x="614558" y="3252424"/>
            <a:ext cx="834479" cy="834479"/>
          </a:xfrm>
          <a:prstGeom prst="rect">
            <a:avLst/>
          </a:prstGeom>
          <a:solidFill>
            <a:srgbClr val="92D050"/>
          </a:solidFill>
          <a:ln w="12700" cap="sq"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Garamond" pitchFamily="18" charset="0"/>
            </a:endParaRPr>
          </a:p>
        </p:txBody>
      </p:sp>
      <p:cxnSp>
        <p:nvCxnSpPr>
          <p:cNvPr id="6" name="Straight Connector 5"/>
          <p:cNvCxnSpPr/>
          <p:nvPr/>
        </p:nvCxnSpPr>
        <p:spPr bwMode="auto">
          <a:xfrm>
            <a:off x="559284" y="1828800"/>
            <a:ext cx="7772400" cy="0"/>
          </a:xfrm>
          <a:prstGeom prst="line">
            <a:avLst/>
          </a:prstGeom>
          <a:noFill/>
          <a:ln w="12700" cap="sq" cmpd="sng" algn="ctr">
            <a:solidFill>
              <a:schemeClr val="bg1">
                <a:lumMod val="50000"/>
                <a:lumOff val="50000"/>
              </a:schemeClr>
            </a:solidFill>
            <a:prstDash val="dash"/>
            <a:round/>
            <a:headEnd type="none" w="med" len="med"/>
            <a:tailEnd type="none" w="med" len="med"/>
          </a:ln>
          <a:effectLst/>
        </p:spPr>
      </p:cxnSp>
      <p:sp>
        <p:nvSpPr>
          <p:cNvPr id="7" name="TextBox 6"/>
          <p:cNvSpPr txBox="1"/>
          <p:nvPr/>
        </p:nvSpPr>
        <p:spPr>
          <a:xfrm>
            <a:off x="409575" y="2140577"/>
            <a:ext cx="1301594" cy="353943"/>
          </a:xfrm>
          <a:prstGeom prst="rect">
            <a:avLst/>
          </a:prstGeom>
          <a:noFill/>
        </p:spPr>
        <p:txBody>
          <a:bodyPr wrap="square" rtlCol="0">
            <a:spAutoFit/>
          </a:bodyPr>
          <a:lstStyle/>
          <a:p>
            <a:pPr algn="ctr"/>
            <a:r>
              <a:rPr lang="en-US" sz="1700" b="1" dirty="0" smtClean="0">
                <a:solidFill>
                  <a:schemeClr val="bg1"/>
                </a:solidFill>
                <a:latin typeface="Arial" panose="020B0604020202020204" pitchFamily="34" charset="0"/>
                <a:cs typeface="Arial" panose="020B0604020202020204" pitchFamily="34" charset="0"/>
              </a:rPr>
              <a:t>AIC</a:t>
            </a:r>
            <a:endParaRPr lang="en-US" sz="1700" b="1" dirty="0">
              <a:solidFill>
                <a:schemeClr val="bg1"/>
              </a:solidFill>
            </a:endParaRPr>
          </a:p>
        </p:txBody>
      </p:sp>
      <p:sp>
        <p:nvSpPr>
          <p:cNvPr id="8" name="TextBox 7"/>
          <p:cNvSpPr txBox="1"/>
          <p:nvPr/>
        </p:nvSpPr>
        <p:spPr>
          <a:xfrm>
            <a:off x="409575" y="3492691"/>
            <a:ext cx="1301594" cy="353943"/>
          </a:xfrm>
          <a:prstGeom prst="rect">
            <a:avLst/>
          </a:prstGeom>
          <a:noFill/>
        </p:spPr>
        <p:txBody>
          <a:bodyPr wrap="square" rtlCol="0">
            <a:spAutoFit/>
          </a:bodyPr>
          <a:lstStyle/>
          <a:p>
            <a:pPr algn="ctr"/>
            <a:r>
              <a:rPr lang="en-US" sz="1700" b="1" dirty="0" smtClean="0">
                <a:solidFill>
                  <a:schemeClr val="bg1"/>
                </a:solidFill>
                <a:latin typeface="Arial" panose="020B0604020202020204" pitchFamily="34" charset="0"/>
                <a:cs typeface="Arial" panose="020B0604020202020204" pitchFamily="34" charset="0"/>
              </a:rPr>
              <a:t>IPG</a:t>
            </a:r>
            <a:endParaRPr lang="en-US" sz="1700" b="1" dirty="0">
              <a:solidFill>
                <a:schemeClr val="bg1"/>
              </a:solidFill>
            </a:endParaRPr>
          </a:p>
        </p:txBody>
      </p:sp>
      <p:sp>
        <p:nvSpPr>
          <p:cNvPr id="9" name="TextBox 8"/>
          <p:cNvSpPr txBox="1"/>
          <p:nvPr/>
        </p:nvSpPr>
        <p:spPr>
          <a:xfrm>
            <a:off x="1562076" y="1946001"/>
            <a:ext cx="4000524" cy="1384995"/>
          </a:xfrm>
          <a:prstGeom prst="rect">
            <a:avLst/>
          </a:prstGeom>
          <a:noFill/>
        </p:spPr>
        <p:txBody>
          <a:bodyPr wrap="square" rtlCol="0">
            <a:spAutoFit/>
          </a:bodyPr>
          <a:lstStyle/>
          <a:p>
            <a:pPr marL="0" lvl="2"/>
            <a:r>
              <a:rPr lang="en-US" sz="1200" b="1" dirty="0" smtClean="0">
                <a:latin typeface="Arial" panose="020B0604020202020204" pitchFamily="34" charset="0"/>
                <a:cs typeface="Arial" panose="020B0604020202020204" pitchFamily="34" charset="0"/>
              </a:rPr>
              <a:t>Arts-in-Corrections</a:t>
            </a:r>
            <a:r>
              <a:rPr lang="en-US" sz="1200" dirty="0" smtClean="0">
                <a:latin typeface="Arial" panose="020B0604020202020204" pitchFamily="34" charset="0"/>
                <a:cs typeface="Arial" panose="020B0604020202020204" pitchFamily="34" charset="0"/>
              </a:rPr>
              <a:t/>
            </a:r>
            <a:br>
              <a:rPr lang="en-US" sz="1200" dirty="0" smtClean="0">
                <a:latin typeface="Arial" panose="020B0604020202020204" pitchFamily="34" charset="0"/>
                <a:cs typeface="Arial" panose="020B0604020202020204" pitchFamily="34" charset="0"/>
              </a:rPr>
            </a:br>
            <a:r>
              <a:rPr lang="en-US" sz="1200" dirty="0">
                <a:latin typeface="Arial" panose="020B0604020202020204" pitchFamily="34" charset="0"/>
                <a:cs typeface="Arial" panose="020B0604020202020204" pitchFamily="34" charset="0"/>
              </a:rPr>
              <a:t>This </a:t>
            </a:r>
            <a:r>
              <a:rPr lang="en-US" sz="1200" dirty="0" smtClean="0">
                <a:latin typeface="Arial" panose="020B0604020202020204" pitchFamily="34" charset="0"/>
                <a:cs typeface="Arial" panose="020B0604020202020204" pitchFamily="34" charset="0"/>
              </a:rPr>
              <a:t>program, led </a:t>
            </a:r>
            <a:r>
              <a:rPr lang="en-US" sz="1200" dirty="0">
                <a:latin typeface="Arial" panose="020B0604020202020204" pitchFamily="34" charset="0"/>
                <a:cs typeface="Arial" panose="020B0604020202020204" pitchFamily="34" charset="0"/>
              </a:rPr>
              <a:t>by professional </a:t>
            </a:r>
            <a:r>
              <a:rPr lang="en-US" sz="1200" dirty="0" smtClean="0">
                <a:latin typeface="Arial" panose="020B0604020202020204" pitchFamily="34" charset="0"/>
                <a:cs typeface="Arial" panose="020B0604020202020204" pitchFamily="34" charset="0"/>
              </a:rPr>
              <a:t>artists, is </a:t>
            </a:r>
            <a:r>
              <a:rPr lang="en-US" sz="1200" dirty="0">
                <a:latin typeface="Arial" panose="020B0604020202020204" pitchFamily="34" charset="0"/>
                <a:cs typeface="Arial" panose="020B0604020202020204" pitchFamily="34" charset="0"/>
              </a:rPr>
              <a:t>designed to reduce recidivism by allowing </a:t>
            </a:r>
            <a:r>
              <a:rPr lang="en-US" sz="1200" dirty="0" smtClean="0">
                <a:latin typeface="Arial" panose="020B0604020202020204" pitchFamily="34" charset="0"/>
                <a:cs typeface="Arial" panose="020B0604020202020204" pitchFamily="34" charset="0"/>
              </a:rPr>
              <a:t>offenders </a:t>
            </a:r>
            <a:r>
              <a:rPr lang="en-US" sz="1200" dirty="0">
                <a:latin typeface="Arial" panose="020B0604020202020204" pitchFamily="34" charset="0"/>
                <a:cs typeface="Arial" panose="020B0604020202020204" pitchFamily="34" charset="0"/>
              </a:rPr>
              <a:t>to express themselves and create self-awareness through the integration of a visual, literary, and performing arts curriculum.</a:t>
            </a:r>
          </a:p>
          <a:p>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673751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1414715"/>
            <a:ext cx="3190876" cy="3003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533400" y="1310371"/>
            <a:ext cx="7162800" cy="1323439"/>
          </a:xfrm>
          <a:prstGeom prst="rect">
            <a:avLst/>
          </a:prstGeom>
          <a:noFill/>
        </p:spPr>
        <p:txBody>
          <a:bodyPr wrap="square" rtlCol="0">
            <a:spAutoFit/>
          </a:bodyPr>
          <a:lstStyle/>
          <a:p>
            <a:r>
              <a:rPr lang="en-US" sz="3200" dirty="0" smtClean="0">
                <a:solidFill>
                  <a:srgbClr val="92D050"/>
                </a:solidFill>
                <a:latin typeface="Arial Black" panose="020B0A04020102020204" pitchFamily="34" charset="0"/>
                <a:cs typeface="Arial" panose="020B0604020202020204" pitchFamily="34" charset="0"/>
              </a:rPr>
              <a:t>STEP 5: </a:t>
            </a:r>
            <a:r>
              <a:rPr lang="en-US" sz="3200" dirty="0" smtClean="0">
                <a:solidFill>
                  <a:schemeClr val="bg1"/>
                </a:solidFill>
                <a:latin typeface="Arial Black" panose="020B0A04020102020204" pitchFamily="34" charset="0"/>
                <a:cs typeface="Arial" panose="020B0604020202020204" pitchFamily="34" charset="0"/>
              </a:rPr>
              <a:t/>
            </a:r>
            <a:br>
              <a:rPr lang="en-US" sz="3200" dirty="0" smtClean="0">
                <a:solidFill>
                  <a:schemeClr val="bg1"/>
                </a:solidFill>
                <a:latin typeface="Arial Black" panose="020B0A04020102020204" pitchFamily="34" charset="0"/>
                <a:cs typeface="Arial" panose="020B0604020202020204" pitchFamily="34" charset="0"/>
              </a:rPr>
            </a:br>
            <a:r>
              <a:rPr lang="en-US" sz="3000" dirty="0" smtClean="0">
                <a:solidFill>
                  <a:schemeClr val="bg1"/>
                </a:solidFill>
                <a:latin typeface="Arial" panose="020B0604020202020204" pitchFamily="34" charset="0"/>
                <a:cs typeface="Arial" panose="020B0604020202020204" pitchFamily="34" charset="0"/>
              </a:rPr>
              <a:t>Nearing Parole</a:t>
            </a:r>
          </a:p>
          <a:p>
            <a:endParaRPr lang="en-US" b="1" dirty="0" smtClean="0">
              <a:solidFill>
                <a:schemeClr val="bg1"/>
              </a:solidFill>
              <a:latin typeface="Arial" panose="020B0604020202020204" pitchFamily="34" charset="0"/>
              <a:cs typeface="Arial" panose="020B0604020202020204" pitchFamily="34" charset="0"/>
            </a:endParaRPr>
          </a:p>
        </p:txBody>
      </p:sp>
      <p:sp>
        <p:nvSpPr>
          <p:cNvPr id="9" name="TextBox 8"/>
          <p:cNvSpPr txBox="1"/>
          <p:nvPr/>
        </p:nvSpPr>
        <p:spPr>
          <a:xfrm>
            <a:off x="533400" y="2590800"/>
            <a:ext cx="3810000" cy="1446550"/>
          </a:xfrm>
          <a:prstGeom prst="rect">
            <a:avLst/>
          </a:prstGeom>
          <a:noFill/>
        </p:spPr>
        <p:txBody>
          <a:bodyPr wrap="square" rtlCol="0">
            <a:spAutoFit/>
          </a:bodyPr>
          <a:lstStyle/>
          <a:p>
            <a:r>
              <a:rPr lang="en-US" sz="2200" dirty="0" smtClean="0">
                <a:solidFill>
                  <a:schemeClr val="bg1">
                    <a:lumMod val="50000"/>
                    <a:lumOff val="50000"/>
                  </a:schemeClr>
                </a:solidFill>
                <a:latin typeface="Arial" panose="020B0604020202020204" pitchFamily="34" charset="0"/>
                <a:cs typeface="Arial" panose="020B0604020202020204" pitchFamily="34" charset="0"/>
              </a:rPr>
              <a:t>Offenders begin </a:t>
            </a:r>
            <a:r>
              <a:rPr lang="en-US" sz="2200" b="1" dirty="0" smtClean="0">
                <a:solidFill>
                  <a:schemeClr val="bg1"/>
                </a:solidFill>
                <a:latin typeface="Arial" panose="020B0604020202020204" pitchFamily="34" charset="0"/>
                <a:cs typeface="Arial" panose="020B0604020202020204" pitchFamily="34" charset="0"/>
              </a:rPr>
              <a:t>re-entry planning </a:t>
            </a:r>
            <a:r>
              <a:rPr lang="en-US" sz="2200" dirty="0" smtClean="0">
                <a:solidFill>
                  <a:schemeClr val="bg1">
                    <a:lumMod val="50000"/>
                    <a:lumOff val="50000"/>
                  </a:schemeClr>
                </a:solidFill>
                <a:latin typeface="Arial" panose="020B0604020202020204" pitchFamily="34" charset="0"/>
                <a:cs typeface="Arial" panose="020B0604020202020204" pitchFamily="34" charset="0"/>
              </a:rPr>
              <a:t>and acquire the final necessary skills or services needed for release. </a:t>
            </a:r>
            <a:endParaRPr lang="en-US" sz="2200" dirty="0">
              <a:solidFill>
                <a:schemeClr val="bg1">
                  <a:lumMod val="50000"/>
                  <a:lumOff val="50000"/>
                </a:schemeClr>
              </a:solidFill>
              <a:latin typeface="Arial" panose="020B0604020202020204" pitchFamily="34" charset="0"/>
              <a:cs typeface="Arial" panose="020B0604020202020204" pitchFamily="34" charset="0"/>
            </a:endParaRPr>
          </a:p>
        </p:txBody>
      </p:sp>
      <p:sp>
        <p:nvSpPr>
          <p:cNvPr id="10" name="Down Arrow 9"/>
          <p:cNvSpPr/>
          <p:nvPr/>
        </p:nvSpPr>
        <p:spPr bwMode="auto">
          <a:xfrm rot="18600000">
            <a:off x="7651260" y="2809945"/>
            <a:ext cx="304800" cy="942330"/>
          </a:xfrm>
          <a:prstGeom prst="downArrow">
            <a:avLst/>
          </a:prstGeom>
          <a:solidFill>
            <a:srgbClr val="DDDDDD"/>
          </a:solidFill>
          <a:ln w="12700" cap="sq"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Garamond" pitchFamily="18" charset="0"/>
            </a:endParaRPr>
          </a:p>
        </p:txBody>
      </p:sp>
      <p:pic>
        <p:nvPicPr>
          <p:cNvPr id="14" name="Picture 2" descr="C:\Users\debbie.wells\Desktop\videoB\images\inmate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54388" y="3048000"/>
            <a:ext cx="1317812" cy="3367742"/>
          </a:xfrm>
          <a:prstGeom prst="rect">
            <a:avLst/>
          </a:prstGeom>
          <a:noFill/>
          <a:extLst>
            <a:ext uri="{909E8E84-426E-40DD-AFC4-6F175D3DCCD1}">
              <a14:hiddenFill xmlns:a14="http://schemas.microsoft.com/office/drawing/2010/main">
                <a:solidFill>
                  <a:srgbClr val="FFFFFF"/>
                </a:solidFill>
              </a14:hiddenFill>
            </a:ext>
          </a:extLst>
        </p:spPr>
      </p:pic>
      <p:sp>
        <p:nvSpPr>
          <p:cNvPr id="16" name="Oval 15"/>
          <p:cNvSpPr/>
          <p:nvPr/>
        </p:nvSpPr>
        <p:spPr bwMode="auto">
          <a:xfrm>
            <a:off x="6729808" y="2302227"/>
            <a:ext cx="1208180" cy="1208180"/>
          </a:xfrm>
          <a:prstGeom prst="ellipse">
            <a:avLst/>
          </a:prstGeom>
          <a:solidFill>
            <a:srgbClr val="FFFFFF"/>
          </a:solidFill>
          <a:ln w="12700" cap="sq" cmpd="sng" algn="ctr">
            <a:solidFill>
              <a:schemeClr val="bg1">
                <a:lumMod val="50000"/>
                <a:lumOff val="50000"/>
              </a:schemeClr>
            </a:solidFill>
            <a:prstDash val="sysDash"/>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Garamond" pitchFamily="18" charset="0"/>
            </a:endParaRPr>
          </a:p>
        </p:txBody>
      </p:sp>
      <p:sp>
        <p:nvSpPr>
          <p:cNvPr id="11" name="Oval 10"/>
          <p:cNvSpPr/>
          <p:nvPr/>
        </p:nvSpPr>
        <p:spPr bwMode="auto">
          <a:xfrm>
            <a:off x="7314536" y="1569172"/>
            <a:ext cx="76200" cy="76200"/>
          </a:xfrm>
          <a:prstGeom prst="ellipse">
            <a:avLst/>
          </a:prstGeom>
          <a:solidFill>
            <a:schemeClr val="bg1"/>
          </a:solidFill>
          <a:ln w="12700" cap="sq"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Garamond" pitchFamily="18" charset="0"/>
            </a:endParaRPr>
          </a:p>
        </p:txBody>
      </p:sp>
      <p:sp>
        <p:nvSpPr>
          <p:cNvPr id="12" name="Oval 11"/>
          <p:cNvSpPr/>
          <p:nvPr/>
        </p:nvSpPr>
        <p:spPr bwMode="auto">
          <a:xfrm>
            <a:off x="6019800" y="2517599"/>
            <a:ext cx="76200" cy="76200"/>
          </a:xfrm>
          <a:prstGeom prst="ellipse">
            <a:avLst/>
          </a:prstGeom>
          <a:solidFill>
            <a:schemeClr val="bg1"/>
          </a:solidFill>
          <a:ln w="12700" cap="sq"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Garamond" pitchFamily="18" charset="0"/>
            </a:endParaRPr>
          </a:p>
        </p:txBody>
      </p:sp>
      <p:sp>
        <p:nvSpPr>
          <p:cNvPr id="13" name="Oval 12"/>
          <p:cNvSpPr/>
          <p:nvPr/>
        </p:nvSpPr>
        <p:spPr bwMode="auto">
          <a:xfrm>
            <a:off x="8572500" y="3126390"/>
            <a:ext cx="76200" cy="76200"/>
          </a:xfrm>
          <a:prstGeom prst="ellipse">
            <a:avLst/>
          </a:prstGeom>
          <a:solidFill>
            <a:schemeClr val="bg1"/>
          </a:solidFill>
          <a:ln w="12700" cap="sq"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Garamond" pitchFamily="18" charset="0"/>
            </a:endParaRPr>
          </a:p>
        </p:txBody>
      </p:sp>
      <p:sp>
        <p:nvSpPr>
          <p:cNvPr id="15" name="Oval 14"/>
          <p:cNvSpPr/>
          <p:nvPr/>
        </p:nvSpPr>
        <p:spPr bwMode="auto">
          <a:xfrm>
            <a:off x="8177380" y="1887801"/>
            <a:ext cx="76200" cy="76200"/>
          </a:xfrm>
          <a:prstGeom prst="ellipse">
            <a:avLst/>
          </a:prstGeom>
          <a:solidFill>
            <a:schemeClr val="bg1"/>
          </a:solidFill>
          <a:ln w="12700" cap="sq"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Garamond" pitchFamily="18" charset="0"/>
            </a:endParaRPr>
          </a:p>
        </p:txBody>
      </p:sp>
      <p:sp>
        <p:nvSpPr>
          <p:cNvPr id="17" name="Oval 16"/>
          <p:cNvSpPr/>
          <p:nvPr/>
        </p:nvSpPr>
        <p:spPr bwMode="auto">
          <a:xfrm>
            <a:off x="8305800" y="3700715"/>
            <a:ext cx="76200" cy="76200"/>
          </a:xfrm>
          <a:prstGeom prst="ellipse">
            <a:avLst/>
          </a:prstGeom>
          <a:solidFill>
            <a:schemeClr val="bg1"/>
          </a:solidFill>
          <a:ln w="12700" cap="sq"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Garamond" pitchFamily="18" charset="0"/>
            </a:endParaRPr>
          </a:p>
        </p:txBody>
      </p:sp>
      <p:sp>
        <p:nvSpPr>
          <p:cNvPr id="19" name="TextBox 18"/>
          <p:cNvSpPr txBox="1"/>
          <p:nvPr/>
        </p:nvSpPr>
        <p:spPr>
          <a:xfrm>
            <a:off x="6776494" y="2590800"/>
            <a:ext cx="1114807" cy="615553"/>
          </a:xfrm>
          <a:prstGeom prst="rect">
            <a:avLst/>
          </a:prstGeom>
          <a:noFill/>
        </p:spPr>
        <p:txBody>
          <a:bodyPr wrap="square" rtlCol="0">
            <a:spAutoFit/>
          </a:bodyPr>
          <a:lstStyle/>
          <a:p>
            <a:pPr algn="ctr"/>
            <a:r>
              <a:rPr lang="en-US" sz="1700" dirty="0">
                <a:solidFill>
                  <a:srgbClr val="92D050"/>
                </a:solidFill>
                <a:latin typeface="Franklin Gothic Demi Cond" panose="020B0706030402020204" pitchFamily="34" charset="0"/>
                <a:cs typeface="Arial" panose="020B0604020202020204" pitchFamily="34" charset="0"/>
              </a:rPr>
              <a:t>In-Prison Programs</a:t>
            </a:r>
            <a:endParaRPr lang="en-US" sz="1700" dirty="0">
              <a:latin typeface="Franklin Gothic Demi Cond" panose="020B0706030402020204" pitchFamily="34" charset="0"/>
            </a:endParaRPr>
          </a:p>
        </p:txBody>
      </p:sp>
    </p:spTree>
    <p:extLst>
      <p:ext uri="{BB962C8B-B14F-4D97-AF65-F5344CB8AC3E}">
        <p14:creationId xmlns:p14="http://schemas.microsoft.com/office/powerpoint/2010/main" val="7100891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Box 34"/>
          <p:cNvSpPr txBox="1"/>
          <p:nvPr/>
        </p:nvSpPr>
        <p:spPr>
          <a:xfrm>
            <a:off x="533400" y="1600200"/>
            <a:ext cx="4648200" cy="2123658"/>
          </a:xfrm>
          <a:prstGeom prst="rect">
            <a:avLst/>
          </a:prstGeom>
          <a:noFill/>
        </p:spPr>
        <p:txBody>
          <a:bodyPr wrap="square" rtlCol="0">
            <a:spAutoFit/>
          </a:bodyPr>
          <a:lstStyle/>
          <a:p>
            <a:r>
              <a:rPr lang="en-US" sz="2200" dirty="0" smtClean="0">
                <a:solidFill>
                  <a:schemeClr val="bg1">
                    <a:lumMod val="50000"/>
                    <a:lumOff val="50000"/>
                  </a:schemeClr>
                </a:solidFill>
                <a:latin typeface="Arial" panose="020B0604020202020204" pitchFamily="34" charset="0"/>
                <a:cs typeface="Arial" panose="020B0604020202020204" pitchFamily="34" charset="0"/>
              </a:rPr>
              <a:t>DRP provides various rehabilitative services to offenders during incarceration and while on parole. Rehabilitative programming is </a:t>
            </a:r>
            <a:r>
              <a:rPr lang="en-US" sz="2200" dirty="0">
                <a:solidFill>
                  <a:schemeClr val="bg1">
                    <a:lumMod val="50000"/>
                    <a:lumOff val="50000"/>
                  </a:schemeClr>
                </a:solidFill>
                <a:latin typeface="Arial" panose="020B0604020202020204" pitchFamily="34" charset="0"/>
                <a:cs typeface="Arial" panose="020B0604020202020204" pitchFamily="34" charset="0"/>
              </a:rPr>
              <a:t>the best way for an offender to be prepared for success upon </a:t>
            </a:r>
            <a:r>
              <a:rPr lang="en-US" sz="2200" dirty="0" smtClean="0">
                <a:solidFill>
                  <a:schemeClr val="bg1">
                    <a:lumMod val="50000"/>
                    <a:lumOff val="50000"/>
                  </a:schemeClr>
                </a:solidFill>
                <a:latin typeface="Arial" panose="020B0604020202020204" pitchFamily="34" charset="0"/>
                <a:cs typeface="Arial" panose="020B0604020202020204" pitchFamily="34" charset="0"/>
              </a:rPr>
              <a:t>release.</a:t>
            </a:r>
            <a:endParaRPr lang="en-US" sz="2200" dirty="0">
              <a:solidFill>
                <a:schemeClr val="bg1">
                  <a:lumMod val="50000"/>
                  <a:lumOff val="50000"/>
                </a:schemeClr>
              </a:solidFill>
              <a:latin typeface="Arial" panose="020B0604020202020204" pitchFamily="34" charset="0"/>
              <a:cs typeface="Arial" panose="020B0604020202020204" pitchFamily="34" charset="0"/>
            </a:endParaRPr>
          </a:p>
        </p:txBody>
      </p:sp>
      <p:grpSp>
        <p:nvGrpSpPr>
          <p:cNvPr id="2" name="Group 1"/>
          <p:cNvGrpSpPr/>
          <p:nvPr/>
        </p:nvGrpSpPr>
        <p:grpSpPr>
          <a:xfrm>
            <a:off x="5669056" y="2664182"/>
            <a:ext cx="3200400" cy="3200400"/>
            <a:chOff x="5669056" y="2664182"/>
            <a:chExt cx="3200400" cy="3200400"/>
          </a:xfrm>
        </p:grpSpPr>
        <p:sp>
          <p:nvSpPr>
            <p:cNvPr id="32" name="Oval 31"/>
            <p:cNvSpPr/>
            <p:nvPr/>
          </p:nvSpPr>
          <p:spPr bwMode="auto">
            <a:xfrm>
              <a:off x="5669056" y="2664182"/>
              <a:ext cx="3200400" cy="3200400"/>
            </a:xfrm>
            <a:prstGeom prst="ellipse">
              <a:avLst/>
            </a:prstGeom>
            <a:noFill/>
            <a:ln w="12700" cap="sq" cmpd="sng" algn="ctr">
              <a:solidFill>
                <a:schemeClr val="bg1">
                  <a:lumMod val="50000"/>
                  <a:lumOff val="50000"/>
                </a:schemeClr>
              </a:solidFill>
              <a:prstDash val="sysDash"/>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Garamond" pitchFamily="18" charset="0"/>
              </a:endParaRPr>
            </a:p>
          </p:txBody>
        </p:sp>
        <p:pic>
          <p:nvPicPr>
            <p:cNvPr id="3074" name="Picture 2" descr="C:\Users\debbie.wells\Desktop\videoB\images\inmate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15150" y="2974274"/>
              <a:ext cx="1009650" cy="2580216"/>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debbie.wells\Desktop\videoB\images\girlInmat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28086" y="3007306"/>
              <a:ext cx="853436" cy="264408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C:\Users\debbie.wells\Desktop\videoB\images\inmate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87874" y="3093687"/>
              <a:ext cx="951126" cy="243065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5962717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2195899"/>
            <a:ext cx="8458200" cy="1477328"/>
          </a:xfrm>
          <a:prstGeom prst="rect">
            <a:avLst/>
          </a:prstGeom>
        </p:spPr>
        <p:txBody>
          <a:bodyPr wrap="square">
            <a:spAutoFit/>
          </a:bodyPr>
          <a:lstStyle/>
          <a:p>
            <a:r>
              <a:rPr lang="en-US" sz="3600" dirty="0" smtClean="0">
                <a:latin typeface="Arial" panose="020B0604020202020204" pitchFamily="34" charset="0"/>
                <a:cs typeface="Arial" panose="020B0604020202020204" pitchFamily="34" charset="0"/>
              </a:rPr>
              <a:t>[</a:t>
            </a:r>
            <a:r>
              <a:rPr lang="en-US" sz="3600" dirty="0">
                <a:latin typeface="Arial" panose="020B0604020202020204" pitchFamily="34" charset="0"/>
                <a:cs typeface="Arial" panose="020B0604020202020204" pitchFamily="34" charset="0"/>
              </a:rPr>
              <a:t>P</a:t>
            </a:r>
            <a:r>
              <a:rPr lang="en-US" sz="3600" dirty="0" smtClean="0">
                <a:latin typeface="Arial" panose="020B0604020202020204" pitchFamily="34" charset="0"/>
                <a:cs typeface="Arial" panose="020B0604020202020204" pitchFamily="34" charset="0"/>
              </a:rPr>
              <a:t>arolees] who have obtained a higher education are less likely to recidivate.</a:t>
            </a:r>
          </a:p>
          <a:p>
            <a:r>
              <a:rPr lang="en-US" dirty="0" smtClean="0">
                <a:latin typeface="Arial" panose="020B0604020202020204" pitchFamily="34" charset="0"/>
                <a:cs typeface="Arial" panose="020B0604020202020204" pitchFamily="34" charset="0"/>
              </a:rPr>
              <a:t>(Davis, Bozick, Steele, Saunders, &amp; Miles, 2013)</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512230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3400" y="1295400"/>
            <a:ext cx="7162800" cy="1292662"/>
          </a:xfrm>
          <a:prstGeom prst="rect">
            <a:avLst/>
          </a:prstGeom>
          <a:noFill/>
        </p:spPr>
        <p:txBody>
          <a:bodyPr wrap="square" rtlCol="0">
            <a:spAutoFit/>
          </a:bodyPr>
          <a:lstStyle/>
          <a:p>
            <a:r>
              <a:rPr lang="en-US" sz="3000" dirty="0" smtClean="0">
                <a:solidFill>
                  <a:schemeClr val="bg1"/>
                </a:solidFill>
                <a:latin typeface="Arial" panose="020B0604020202020204" pitchFamily="34" charset="0"/>
                <a:cs typeface="Arial" panose="020B0604020202020204" pitchFamily="34" charset="0"/>
              </a:rPr>
              <a:t>Programs </a:t>
            </a:r>
            <a:r>
              <a:rPr lang="en-US" sz="3000" dirty="0">
                <a:solidFill>
                  <a:schemeClr val="bg1"/>
                </a:solidFill>
                <a:latin typeface="Arial" panose="020B0604020202020204" pitchFamily="34" charset="0"/>
                <a:cs typeface="Arial" panose="020B0604020202020204" pitchFamily="34" charset="0"/>
              </a:rPr>
              <a:t>| </a:t>
            </a:r>
            <a:r>
              <a:rPr lang="en-US" sz="3000" b="1" dirty="0" smtClean="0">
                <a:solidFill>
                  <a:srgbClr val="92D050"/>
                </a:solidFill>
                <a:latin typeface="Arial" panose="020B0604020202020204" pitchFamily="34" charset="0"/>
                <a:cs typeface="Arial" panose="020B0604020202020204" pitchFamily="34" charset="0"/>
              </a:rPr>
              <a:t>Nearing Parole</a:t>
            </a:r>
            <a:endParaRPr lang="en-US" sz="3000" dirty="0">
              <a:solidFill>
                <a:schemeClr val="bg1"/>
              </a:solidFill>
              <a:latin typeface="Arial" panose="020B0604020202020204" pitchFamily="34" charset="0"/>
              <a:cs typeface="Arial" panose="020B0604020202020204" pitchFamily="34" charset="0"/>
            </a:endParaRPr>
          </a:p>
          <a:p>
            <a:endParaRPr lang="en-US" sz="3000" dirty="0" smtClean="0">
              <a:solidFill>
                <a:schemeClr val="bg1"/>
              </a:solidFill>
              <a:latin typeface="Arial" panose="020B0604020202020204" pitchFamily="34" charset="0"/>
              <a:cs typeface="Arial" panose="020B0604020202020204" pitchFamily="34" charset="0"/>
            </a:endParaRPr>
          </a:p>
          <a:p>
            <a:endParaRPr lang="en-US" b="1" dirty="0" smtClean="0">
              <a:solidFill>
                <a:schemeClr val="bg1"/>
              </a:solidFill>
              <a:latin typeface="Arial" panose="020B0604020202020204" pitchFamily="34" charset="0"/>
              <a:cs typeface="Arial" panose="020B0604020202020204" pitchFamily="34" charset="0"/>
            </a:endParaRPr>
          </a:p>
        </p:txBody>
      </p:sp>
      <p:sp>
        <p:nvSpPr>
          <p:cNvPr id="4" name="TextBox 3"/>
          <p:cNvSpPr txBox="1"/>
          <p:nvPr/>
        </p:nvSpPr>
        <p:spPr>
          <a:xfrm>
            <a:off x="1804191" y="2286000"/>
            <a:ext cx="3758409" cy="830997"/>
          </a:xfrm>
          <a:prstGeom prst="rect">
            <a:avLst/>
          </a:prstGeom>
          <a:noFill/>
        </p:spPr>
        <p:txBody>
          <a:bodyPr wrap="square" rtlCol="0">
            <a:spAutoFit/>
          </a:bodyPr>
          <a:lstStyle/>
          <a:p>
            <a:r>
              <a:rPr lang="en-US" sz="1200" b="1" dirty="0" smtClean="0">
                <a:latin typeface="Arial" panose="020B0604020202020204" pitchFamily="34" charset="0"/>
                <a:cs typeface="Arial" panose="020B0604020202020204" pitchFamily="34" charset="0"/>
              </a:rPr>
              <a:t>Transitions: </a:t>
            </a:r>
            <a:r>
              <a:rPr lang="en-US" sz="1200" dirty="0" smtClean="0">
                <a:latin typeface="Arial" panose="020B0604020202020204" pitchFamily="34" charset="0"/>
                <a:cs typeface="Arial" panose="020B0604020202020204" pitchFamily="34" charset="0"/>
              </a:rPr>
              <a:t>This program </a:t>
            </a:r>
            <a:r>
              <a:rPr lang="en-US" sz="1200" dirty="0">
                <a:latin typeface="Arial" panose="020B0604020202020204" pitchFamily="34" charset="0"/>
                <a:cs typeface="Arial" panose="020B0604020202020204" pitchFamily="34" charset="0"/>
              </a:rPr>
              <a:t>offers offenders employability, money management, </a:t>
            </a:r>
            <a:r>
              <a:rPr lang="en-US" sz="1200" dirty="0" smtClean="0">
                <a:latin typeface="Arial" panose="020B0604020202020204" pitchFamily="34" charset="0"/>
                <a:cs typeface="Arial" panose="020B0604020202020204" pitchFamily="34" charset="0"/>
              </a:rPr>
              <a:t>and </a:t>
            </a:r>
            <a:r>
              <a:rPr lang="en-US" sz="1200" dirty="0">
                <a:latin typeface="Arial" panose="020B0604020202020204" pitchFamily="34" charset="0"/>
                <a:cs typeface="Arial" panose="020B0604020202020204" pitchFamily="34" charset="0"/>
              </a:rPr>
              <a:t>financial literacy skills to prepare them for a successful reentry into their </a:t>
            </a:r>
            <a:r>
              <a:rPr lang="en-US" sz="1200" dirty="0" smtClean="0">
                <a:latin typeface="Arial" panose="020B0604020202020204" pitchFamily="34" charset="0"/>
                <a:cs typeface="Arial" panose="020B0604020202020204" pitchFamily="34" charset="0"/>
              </a:rPr>
              <a:t>communities.</a:t>
            </a:r>
            <a:endParaRPr lang="en-US" sz="1200" dirty="0">
              <a:latin typeface="Arial" panose="020B0604020202020204" pitchFamily="34" charset="0"/>
              <a:cs typeface="Arial" panose="020B0604020202020204" pitchFamily="34" charset="0"/>
            </a:endParaRPr>
          </a:p>
        </p:txBody>
      </p:sp>
      <p:sp>
        <p:nvSpPr>
          <p:cNvPr id="5" name="TextBox 4"/>
          <p:cNvSpPr txBox="1"/>
          <p:nvPr/>
        </p:nvSpPr>
        <p:spPr>
          <a:xfrm>
            <a:off x="1830036" y="3609201"/>
            <a:ext cx="3199164" cy="830997"/>
          </a:xfrm>
          <a:prstGeom prst="rect">
            <a:avLst/>
          </a:prstGeom>
          <a:noFill/>
        </p:spPr>
        <p:txBody>
          <a:bodyPr wrap="square" rtlCol="0">
            <a:spAutoFit/>
          </a:bodyPr>
          <a:lstStyle/>
          <a:p>
            <a:r>
              <a:rPr lang="en-US" sz="1200" b="1" dirty="0" smtClean="0">
                <a:latin typeface="Arial" panose="020B0604020202020204" pitchFamily="34" charset="0"/>
                <a:cs typeface="Arial" panose="020B0604020202020204" pitchFamily="34" charset="0"/>
              </a:rPr>
              <a:t>CAL-ID Program: </a:t>
            </a:r>
            <a:r>
              <a:rPr lang="en-US" sz="1200" dirty="0">
                <a:latin typeface="Arial" panose="020B0604020202020204" pitchFamily="34" charset="0"/>
                <a:cs typeface="Arial" panose="020B0604020202020204" pitchFamily="34" charset="0"/>
              </a:rPr>
              <a:t>The </a:t>
            </a:r>
            <a:r>
              <a:rPr lang="en-US" sz="1200" dirty="0" smtClean="0">
                <a:latin typeface="Arial" panose="020B0604020202020204" pitchFamily="34" charset="0"/>
                <a:cs typeface="Arial" panose="020B0604020202020204" pitchFamily="34" charset="0"/>
              </a:rPr>
              <a:t>CAL-ID Program streamlines </a:t>
            </a:r>
            <a:r>
              <a:rPr lang="en-US" sz="1200" dirty="0">
                <a:latin typeface="Arial" panose="020B0604020202020204" pitchFamily="34" charset="0"/>
                <a:cs typeface="Arial" panose="020B0604020202020204" pitchFamily="34" charset="0"/>
              </a:rPr>
              <a:t>access to support services </a:t>
            </a:r>
            <a:r>
              <a:rPr lang="en-US" sz="1200" dirty="0" smtClean="0">
                <a:latin typeface="Arial" panose="020B0604020202020204" pitchFamily="34" charset="0"/>
                <a:cs typeface="Arial" panose="020B0604020202020204" pitchFamily="34" charset="0"/>
              </a:rPr>
              <a:t/>
            </a:r>
            <a:br>
              <a:rPr lang="en-US" sz="1200" dirty="0" smtClean="0">
                <a:latin typeface="Arial" panose="020B0604020202020204" pitchFamily="34" charset="0"/>
                <a:cs typeface="Arial" panose="020B0604020202020204" pitchFamily="34" charset="0"/>
              </a:rPr>
            </a:br>
            <a:r>
              <a:rPr lang="en-US" sz="1200" dirty="0" smtClean="0">
                <a:latin typeface="Arial" panose="020B0604020202020204" pitchFamily="34" charset="0"/>
                <a:cs typeface="Arial" panose="020B0604020202020204" pitchFamily="34" charset="0"/>
              </a:rPr>
              <a:t>such </a:t>
            </a:r>
            <a:r>
              <a:rPr lang="en-US" sz="1200" dirty="0">
                <a:latin typeface="Arial" panose="020B0604020202020204" pitchFamily="34" charset="0"/>
                <a:cs typeface="Arial" panose="020B0604020202020204" pitchFamily="34" charset="0"/>
              </a:rPr>
              <a:t>as medical, housing, and right-to-work documents.</a:t>
            </a:r>
          </a:p>
        </p:txBody>
      </p:sp>
      <p:sp>
        <p:nvSpPr>
          <p:cNvPr id="8" name="TextBox 7"/>
          <p:cNvSpPr txBox="1"/>
          <p:nvPr/>
        </p:nvSpPr>
        <p:spPr>
          <a:xfrm>
            <a:off x="6019800" y="3276600"/>
            <a:ext cx="2591972" cy="2462213"/>
          </a:xfrm>
          <a:prstGeom prst="rect">
            <a:avLst/>
          </a:prstGeom>
          <a:noFill/>
        </p:spPr>
        <p:txBody>
          <a:bodyPr wrap="square" rtlCol="0">
            <a:spAutoFit/>
          </a:bodyPr>
          <a:lstStyle/>
          <a:p>
            <a:pPr marL="0" lvl="1" algn="r"/>
            <a:r>
              <a:rPr lang="en-US" sz="2200" dirty="0" smtClean="0">
                <a:solidFill>
                  <a:schemeClr val="bg1">
                    <a:lumMod val="50000"/>
                    <a:lumOff val="50000"/>
                  </a:schemeClr>
                </a:solidFill>
                <a:latin typeface="Arial" panose="020B0604020202020204" pitchFamily="34" charset="0"/>
                <a:cs typeface="Arial" panose="020B0604020202020204" pitchFamily="34" charset="0"/>
              </a:rPr>
              <a:t>Participants </a:t>
            </a:r>
            <a:r>
              <a:rPr lang="en-US" sz="2200" dirty="0">
                <a:solidFill>
                  <a:schemeClr val="bg1">
                    <a:lumMod val="50000"/>
                    <a:lumOff val="50000"/>
                  </a:schemeClr>
                </a:solidFill>
                <a:latin typeface="Arial" panose="020B0604020202020204" pitchFamily="34" charset="0"/>
                <a:cs typeface="Arial" panose="020B0604020202020204" pitchFamily="34" charset="0"/>
              </a:rPr>
              <a:t>learn about community resources and programs that can assist them in their transition back into the community. </a:t>
            </a:r>
            <a:endParaRPr lang="en-US" sz="2200" b="1" dirty="0">
              <a:solidFill>
                <a:schemeClr val="bg1">
                  <a:lumMod val="50000"/>
                  <a:lumOff val="50000"/>
                </a:schemeClr>
              </a:solidFill>
              <a:latin typeface="Arial" panose="020B0604020202020204" pitchFamily="34" charset="0"/>
              <a:cs typeface="Arial" panose="020B0604020202020204" pitchFamily="34" charset="0"/>
            </a:endParaRPr>
          </a:p>
        </p:txBody>
      </p:sp>
      <p:cxnSp>
        <p:nvCxnSpPr>
          <p:cNvPr id="13" name="Straight Connector 12"/>
          <p:cNvCxnSpPr/>
          <p:nvPr/>
        </p:nvCxnSpPr>
        <p:spPr bwMode="auto">
          <a:xfrm>
            <a:off x="685800" y="1828800"/>
            <a:ext cx="7772400" cy="0"/>
          </a:xfrm>
          <a:prstGeom prst="line">
            <a:avLst/>
          </a:prstGeom>
          <a:noFill/>
          <a:ln w="12700" cap="sq" cmpd="sng" algn="ctr">
            <a:solidFill>
              <a:schemeClr val="bg1">
                <a:lumMod val="50000"/>
                <a:lumOff val="50000"/>
              </a:schemeClr>
            </a:solidFill>
            <a:prstDash val="dash"/>
            <a:round/>
            <a:headEnd type="none" w="med" len="med"/>
            <a:tailEnd type="none" w="med" len="med"/>
          </a:ln>
          <a:effectLst/>
        </p:spPr>
      </p:cxnSp>
      <p:cxnSp>
        <p:nvCxnSpPr>
          <p:cNvPr id="14" name="Straight Connector 13"/>
          <p:cNvCxnSpPr/>
          <p:nvPr/>
        </p:nvCxnSpPr>
        <p:spPr bwMode="auto">
          <a:xfrm>
            <a:off x="8458200" y="1828800"/>
            <a:ext cx="0" cy="1242262"/>
          </a:xfrm>
          <a:prstGeom prst="line">
            <a:avLst/>
          </a:prstGeom>
          <a:noFill/>
          <a:ln w="12700" cap="sq" cmpd="sng" algn="ctr">
            <a:solidFill>
              <a:schemeClr val="bg1">
                <a:lumMod val="50000"/>
                <a:lumOff val="50000"/>
              </a:schemeClr>
            </a:solidFill>
            <a:prstDash val="dash"/>
            <a:round/>
            <a:headEnd type="none" w="med" len="med"/>
            <a:tailEnd type="triangle" w="med" len="med"/>
          </a:ln>
          <a:effectLst/>
        </p:spPr>
      </p:cxnSp>
      <p:pic>
        <p:nvPicPr>
          <p:cNvPr id="11" name="Picture 2" descr="C:\Users\debbie.wells\Desktop\X FILES\VIDEO-ICONS\i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4470" y="3650126"/>
            <a:ext cx="1023871" cy="705140"/>
          </a:xfrm>
          <a:prstGeom prst="rect">
            <a:avLst/>
          </a:prstGeom>
          <a:noFill/>
          <a:extLst>
            <a:ext uri="{909E8E84-426E-40DD-AFC4-6F175D3DCCD1}">
              <a14:hiddenFill xmlns:a14="http://schemas.microsoft.com/office/drawing/2010/main">
                <a:solidFill>
                  <a:srgbClr val="FFFFFF"/>
                </a:solidFill>
              </a14:hiddenFill>
            </a:ext>
          </a:extLst>
        </p:spPr>
      </p:pic>
      <p:pic>
        <p:nvPicPr>
          <p:cNvPr id="9219" name="Picture 3" descr="C:\Users\debbie.wells\Desktop\ppt_RehabilitationUnits\transitions_pptfron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0999" y="2365922"/>
            <a:ext cx="1007342" cy="705140"/>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30036" y="4699337"/>
            <a:ext cx="3157587" cy="1015663"/>
          </a:xfrm>
          <a:prstGeom prst="rect">
            <a:avLst/>
          </a:prstGeom>
          <a:noFill/>
        </p:spPr>
        <p:txBody>
          <a:bodyPr wrap="square" rtlCol="0">
            <a:spAutoFit/>
          </a:bodyPr>
          <a:lstStyle/>
          <a:p>
            <a:r>
              <a:rPr lang="en-US" sz="1200" b="1" dirty="0" smtClean="0">
                <a:latin typeface="Arial" panose="020B0604020202020204" pitchFamily="34" charset="0"/>
                <a:cs typeface="Arial" panose="020B0604020202020204" pitchFamily="34" charset="0"/>
              </a:rPr>
              <a:t>Male Community Reentry Program: </a:t>
            </a:r>
            <a:r>
              <a:rPr lang="en-US" sz="1200" dirty="0" smtClean="0">
                <a:latin typeface="Arial" panose="020B0604020202020204" pitchFamily="34" charset="0"/>
                <a:cs typeface="Arial" panose="020B0604020202020204" pitchFamily="34" charset="0"/>
              </a:rPr>
              <a:t/>
            </a:r>
            <a:br>
              <a:rPr lang="en-US" sz="1200" dirty="0" smtClean="0">
                <a:latin typeface="Arial" panose="020B0604020202020204" pitchFamily="34" charset="0"/>
                <a:cs typeface="Arial" panose="020B0604020202020204" pitchFamily="34" charset="0"/>
              </a:rPr>
            </a:br>
            <a:r>
              <a:rPr lang="en-US" sz="1200" dirty="0" smtClean="0">
                <a:latin typeface="Arial" panose="020B0604020202020204" pitchFamily="34" charset="0"/>
                <a:cs typeface="Arial" panose="020B0604020202020204" pitchFamily="34" charset="0"/>
              </a:rPr>
              <a:t>MCRP allows eligible offenders </a:t>
            </a:r>
            <a:r>
              <a:rPr lang="en-US" sz="1200" dirty="0">
                <a:latin typeface="Arial" panose="020B0604020202020204" pitchFamily="34" charset="0"/>
                <a:cs typeface="Arial" panose="020B0604020202020204" pitchFamily="34" charset="0"/>
              </a:rPr>
              <a:t>committed </a:t>
            </a:r>
            <a:r>
              <a:rPr lang="en-US" sz="1200" dirty="0" smtClean="0">
                <a:latin typeface="Arial" panose="020B0604020202020204" pitchFamily="34" charset="0"/>
                <a:cs typeface="Arial" panose="020B0604020202020204" pitchFamily="34" charset="0"/>
              </a:rPr>
              <a:t/>
            </a:r>
            <a:br>
              <a:rPr lang="en-US" sz="1200" dirty="0" smtClean="0">
                <a:latin typeface="Arial" panose="020B0604020202020204" pitchFamily="34" charset="0"/>
                <a:cs typeface="Arial" panose="020B0604020202020204" pitchFamily="34" charset="0"/>
              </a:rPr>
            </a:br>
            <a:r>
              <a:rPr lang="en-US" sz="1200" dirty="0" smtClean="0">
                <a:latin typeface="Arial" panose="020B0604020202020204" pitchFamily="34" charset="0"/>
                <a:cs typeface="Arial" panose="020B0604020202020204" pitchFamily="34" charset="0"/>
              </a:rPr>
              <a:t>to </a:t>
            </a:r>
            <a:r>
              <a:rPr lang="en-US" sz="1200" dirty="0">
                <a:latin typeface="Arial" panose="020B0604020202020204" pitchFamily="34" charset="0"/>
                <a:cs typeface="Arial" panose="020B0604020202020204" pitchFamily="34" charset="0"/>
              </a:rPr>
              <a:t>state prison to serve the end of their sentences </a:t>
            </a:r>
            <a:r>
              <a:rPr lang="en-US" sz="1200" dirty="0" smtClean="0">
                <a:latin typeface="Arial" panose="020B0604020202020204" pitchFamily="34" charset="0"/>
                <a:cs typeface="Arial" panose="020B0604020202020204" pitchFamily="34" charset="0"/>
              </a:rPr>
              <a:t>in </a:t>
            </a:r>
            <a:r>
              <a:rPr lang="en-US" sz="1200" dirty="0">
                <a:latin typeface="Arial" panose="020B0604020202020204" pitchFamily="34" charset="0"/>
                <a:cs typeface="Arial" panose="020B0604020202020204" pitchFamily="34" charset="0"/>
              </a:rPr>
              <a:t>the community in lieu of confinement in state prison.</a:t>
            </a:r>
          </a:p>
        </p:txBody>
      </p:sp>
      <p:pic>
        <p:nvPicPr>
          <p:cNvPr id="1027" name="Picture 3" descr="C:\Users\debbie.wells\Desktop\ppt_RehabilitationUnits\parts\MCRPico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0999" y="4800599"/>
            <a:ext cx="1087832" cy="8385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85250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1405218"/>
            <a:ext cx="3190876" cy="3003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533400" y="1371600"/>
            <a:ext cx="7162800" cy="1323439"/>
          </a:xfrm>
          <a:prstGeom prst="rect">
            <a:avLst/>
          </a:prstGeom>
          <a:noFill/>
        </p:spPr>
        <p:txBody>
          <a:bodyPr wrap="square" rtlCol="0">
            <a:spAutoFit/>
          </a:bodyPr>
          <a:lstStyle/>
          <a:p>
            <a:r>
              <a:rPr lang="en-US" sz="3200" dirty="0" smtClean="0">
                <a:solidFill>
                  <a:schemeClr val="bg1">
                    <a:lumMod val="50000"/>
                    <a:lumOff val="50000"/>
                  </a:schemeClr>
                </a:solidFill>
                <a:latin typeface="Arial Black" panose="020B0A04020102020204" pitchFamily="34" charset="0"/>
                <a:cs typeface="Arial" panose="020B0604020202020204" pitchFamily="34" charset="0"/>
              </a:rPr>
              <a:t>STEP 6: </a:t>
            </a:r>
            <a:r>
              <a:rPr lang="en-US" sz="3200" dirty="0" smtClean="0">
                <a:solidFill>
                  <a:schemeClr val="bg1"/>
                </a:solidFill>
                <a:latin typeface="Arial Black" panose="020B0A04020102020204" pitchFamily="34" charset="0"/>
                <a:cs typeface="Arial" panose="020B0604020202020204" pitchFamily="34" charset="0"/>
              </a:rPr>
              <a:t/>
            </a:r>
            <a:br>
              <a:rPr lang="en-US" sz="3200" dirty="0" smtClean="0">
                <a:solidFill>
                  <a:schemeClr val="bg1"/>
                </a:solidFill>
                <a:latin typeface="Arial Black" panose="020B0A04020102020204" pitchFamily="34" charset="0"/>
                <a:cs typeface="Arial" panose="020B0604020202020204" pitchFamily="34" charset="0"/>
              </a:rPr>
            </a:br>
            <a:r>
              <a:rPr lang="en-US" sz="3000" dirty="0" smtClean="0">
                <a:solidFill>
                  <a:schemeClr val="bg1"/>
                </a:solidFill>
                <a:latin typeface="Arial" panose="020B0604020202020204" pitchFamily="34" charset="0"/>
                <a:cs typeface="Arial" panose="020B0604020202020204" pitchFamily="34" charset="0"/>
              </a:rPr>
              <a:t>Reentry Assessment</a:t>
            </a:r>
          </a:p>
          <a:p>
            <a:endParaRPr lang="en-US" b="1" dirty="0" smtClean="0">
              <a:solidFill>
                <a:schemeClr val="bg1"/>
              </a:solidFill>
              <a:latin typeface="Arial" panose="020B0604020202020204" pitchFamily="34" charset="0"/>
              <a:cs typeface="Arial" panose="020B0604020202020204" pitchFamily="34" charset="0"/>
            </a:endParaRPr>
          </a:p>
        </p:txBody>
      </p:sp>
      <p:sp>
        <p:nvSpPr>
          <p:cNvPr id="4" name="TextBox 3"/>
          <p:cNvSpPr txBox="1"/>
          <p:nvPr/>
        </p:nvSpPr>
        <p:spPr>
          <a:xfrm>
            <a:off x="533400" y="2678733"/>
            <a:ext cx="3429000" cy="2800767"/>
          </a:xfrm>
          <a:prstGeom prst="rect">
            <a:avLst/>
          </a:prstGeom>
          <a:noFill/>
        </p:spPr>
        <p:txBody>
          <a:bodyPr wrap="square" rtlCol="0">
            <a:spAutoFit/>
          </a:bodyPr>
          <a:lstStyle/>
          <a:p>
            <a:r>
              <a:rPr lang="en-US" sz="2200" dirty="0" smtClean="0">
                <a:solidFill>
                  <a:schemeClr val="bg1">
                    <a:lumMod val="50000"/>
                    <a:lumOff val="50000"/>
                  </a:schemeClr>
                </a:solidFill>
                <a:latin typeface="Arial" panose="020B0604020202020204" pitchFamily="34" charset="0"/>
                <a:cs typeface="Arial" panose="020B0604020202020204" pitchFamily="34" charset="0"/>
              </a:rPr>
              <a:t>Prior to departing prison, the offender is once again given </a:t>
            </a:r>
            <a:r>
              <a:rPr lang="en-US" sz="2200" dirty="0">
                <a:solidFill>
                  <a:schemeClr val="bg1">
                    <a:lumMod val="50000"/>
                    <a:lumOff val="50000"/>
                  </a:schemeClr>
                </a:solidFill>
                <a:latin typeface="Arial" panose="020B0604020202020204" pitchFamily="34" charset="0"/>
                <a:cs typeface="Arial" panose="020B0604020202020204" pitchFamily="34" charset="0"/>
              </a:rPr>
              <a:t>a </a:t>
            </a:r>
            <a:r>
              <a:rPr lang="en-US" sz="2200" b="1" dirty="0">
                <a:solidFill>
                  <a:schemeClr val="bg1"/>
                </a:solidFill>
                <a:latin typeface="Arial" panose="020B0604020202020204" pitchFamily="34" charset="0"/>
                <a:cs typeface="Arial" panose="020B0604020202020204" pitchFamily="34" charset="0"/>
              </a:rPr>
              <a:t>COMPAS</a:t>
            </a:r>
            <a:r>
              <a:rPr lang="en-US" sz="2200" dirty="0">
                <a:solidFill>
                  <a:schemeClr val="bg1">
                    <a:lumMod val="50000"/>
                    <a:lumOff val="50000"/>
                  </a:schemeClr>
                </a:solidFill>
                <a:latin typeface="Arial" panose="020B0604020202020204" pitchFamily="34" charset="0"/>
                <a:cs typeface="Arial" panose="020B0604020202020204" pitchFamily="34" charset="0"/>
              </a:rPr>
              <a:t> </a:t>
            </a:r>
            <a:r>
              <a:rPr lang="en-US" sz="2200" dirty="0" smtClean="0">
                <a:solidFill>
                  <a:schemeClr val="bg1">
                    <a:lumMod val="50000"/>
                    <a:lumOff val="50000"/>
                  </a:schemeClr>
                </a:solidFill>
                <a:latin typeface="Arial" panose="020B0604020202020204" pitchFamily="34" charset="0"/>
                <a:cs typeface="Arial" panose="020B0604020202020204" pitchFamily="34" charset="0"/>
              </a:rPr>
              <a:t>assessment focused on reentry to </a:t>
            </a:r>
            <a:r>
              <a:rPr lang="en-US" sz="2200" dirty="0">
                <a:solidFill>
                  <a:schemeClr val="bg1">
                    <a:lumMod val="50000"/>
                    <a:lumOff val="50000"/>
                  </a:schemeClr>
                </a:solidFill>
                <a:latin typeface="Arial" panose="020B0604020202020204" pitchFamily="34" charset="0"/>
                <a:cs typeface="Arial" panose="020B0604020202020204" pitchFamily="34" charset="0"/>
              </a:rPr>
              <a:t>determine if they </a:t>
            </a:r>
            <a:r>
              <a:rPr lang="en-US" sz="2200" dirty="0" smtClean="0">
                <a:solidFill>
                  <a:schemeClr val="bg1">
                    <a:lumMod val="50000"/>
                    <a:lumOff val="50000"/>
                  </a:schemeClr>
                </a:solidFill>
                <a:latin typeface="Arial" panose="020B0604020202020204" pitchFamily="34" charset="0"/>
                <a:cs typeface="Arial" panose="020B0604020202020204" pitchFamily="34" charset="0"/>
              </a:rPr>
              <a:t>would benefit from additional rehabilitative </a:t>
            </a:r>
            <a:r>
              <a:rPr lang="en-US" sz="2200" dirty="0">
                <a:solidFill>
                  <a:schemeClr val="bg1">
                    <a:lumMod val="50000"/>
                    <a:lumOff val="50000"/>
                  </a:schemeClr>
                </a:solidFill>
                <a:latin typeface="Arial" panose="020B0604020202020204" pitchFamily="34" charset="0"/>
                <a:cs typeface="Arial" panose="020B0604020202020204" pitchFamily="34" charset="0"/>
              </a:rPr>
              <a:t>programs </a:t>
            </a:r>
            <a:r>
              <a:rPr lang="en-US" sz="2200" dirty="0" smtClean="0">
                <a:solidFill>
                  <a:schemeClr val="bg1">
                    <a:lumMod val="50000"/>
                    <a:lumOff val="50000"/>
                  </a:schemeClr>
                </a:solidFill>
                <a:latin typeface="Arial" panose="020B0604020202020204" pitchFamily="34" charset="0"/>
                <a:cs typeface="Arial" panose="020B0604020202020204" pitchFamily="34" charset="0"/>
              </a:rPr>
              <a:t>while on parole.</a:t>
            </a:r>
            <a:endParaRPr lang="en-US" sz="2200" dirty="0">
              <a:solidFill>
                <a:schemeClr val="bg1">
                  <a:lumMod val="50000"/>
                  <a:lumOff val="50000"/>
                </a:schemeClr>
              </a:solidFill>
              <a:latin typeface="Arial" panose="020B0604020202020204" pitchFamily="34" charset="0"/>
              <a:cs typeface="Arial" panose="020B0604020202020204" pitchFamily="34" charset="0"/>
            </a:endParaRPr>
          </a:p>
        </p:txBody>
      </p:sp>
      <p:sp>
        <p:nvSpPr>
          <p:cNvPr id="5" name="Down Arrow 4"/>
          <p:cNvSpPr/>
          <p:nvPr/>
        </p:nvSpPr>
        <p:spPr bwMode="auto">
          <a:xfrm rot="20100000">
            <a:off x="7361862" y="2873281"/>
            <a:ext cx="304800" cy="942330"/>
          </a:xfrm>
          <a:prstGeom prst="downArrow">
            <a:avLst/>
          </a:prstGeom>
          <a:solidFill>
            <a:srgbClr val="DDDDDD"/>
          </a:solidFill>
          <a:ln w="12700" cap="sq"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Garamond" pitchFamily="18" charset="0"/>
            </a:endParaRPr>
          </a:p>
        </p:txBody>
      </p:sp>
      <p:sp>
        <p:nvSpPr>
          <p:cNvPr id="10" name="Oval 9"/>
          <p:cNvSpPr/>
          <p:nvPr/>
        </p:nvSpPr>
        <p:spPr bwMode="auto">
          <a:xfrm>
            <a:off x="6729808" y="2302227"/>
            <a:ext cx="1208180" cy="1208180"/>
          </a:xfrm>
          <a:prstGeom prst="ellipse">
            <a:avLst/>
          </a:prstGeom>
          <a:solidFill>
            <a:srgbClr val="FFFFFF"/>
          </a:solidFill>
          <a:ln w="12700" cap="sq" cmpd="sng" algn="ctr">
            <a:solidFill>
              <a:schemeClr val="bg1">
                <a:lumMod val="50000"/>
                <a:lumOff val="50000"/>
              </a:schemeClr>
            </a:solidFill>
            <a:prstDash val="sysDash"/>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Garamond" pitchFamily="18" charset="0"/>
            </a:endParaRPr>
          </a:p>
        </p:txBody>
      </p:sp>
      <p:sp>
        <p:nvSpPr>
          <p:cNvPr id="9" name="Oval 8"/>
          <p:cNvSpPr/>
          <p:nvPr/>
        </p:nvSpPr>
        <p:spPr bwMode="auto">
          <a:xfrm>
            <a:off x="7314536" y="1569172"/>
            <a:ext cx="76200" cy="76200"/>
          </a:xfrm>
          <a:prstGeom prst="ellipse">
            <a:avLst/>
          </a:prstGeom>
          <a:solidFill>
            <a:schemeClr val="bg1"/>
          </a:solidFill>
          <a:ln w="12700" cap="sq"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Garamond" pitchFamily="18" charset="0"/>
            </a:endParaRPr>
          </a:p>
        </p:txBody>
      </p:sp>
      <p:sp>
        <p:nvSpPr>
          <p:cNvPr id="11" name="Oval 10"/>
          <p:cNvSpPr/>
          <p:nvPr/>
        </p:nvSpPr>
        <p:spPr bwMode="auto">
          <a:xfrm>
            <a:off x="6019800" y="2517599"/>
            <a:ext cx="76200" cy="76200"/>
          </a:xfrm>
          <a:prstGeom prst="ellipse">
            <a:avLst/>
          </a:prstGeom>
          <a:solidFill>
            <a:schemeClr val="bg1"/>
          </a:solidFill>
          <a:ln w="12700" cap="sq"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Garamond" pitchFamily="18" charset="0"/>
            </a:endParaRPr>
          </a:p>
        </p:txBody>
      </p:sp>
      <p:sp>
        <p:nvSpPr>
          <p:cNvPr id="12" name="Oval 11"/>
          <p:cNvSpPr/>
          <p:nvPr/>
        </p:nvSpPr>
        <p:spPr bwMode="auto">
          <a:xfrm>
            <a:off x="8572500" y="3126390"/>
            <a:ext cx="76200" cy="76200"/>
          </a:xfrm>
          <a:prstGeom prst="ellipse">
            <a:avLst/>
          </a:prstGeom>
          <a:solidFill>
            <a:schemeClr val="bg1"/>
          </a:solidFill>
          <a:ln w="12700" cap="sq"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Garamond" pitchFamily="18" charset="0"/>
            </a:endParaRPr>
          </a:p>
        </p:txBody>
      </p:sp>
      <p:sp>
        <p:nvSpPr>
          <p:cNvPr id="14" name="Oval 13"/>
          <p:cNvSpPr/>
          <p:nvPr/>
        </p:nvSpPr>
        <p:spPr bwMode="auto">
          <a:xfrm>
            <a:off x="8177380" y="1887801"/>
            <a:ext cx="76200" cy="76200"/>
          </a:xfrm>
          <a:prstGeom prst="ellipse">
            <a:avLst/>
          </a:prstGeom>
          <a:solidFill>
            <a:schemeClr val="bg1"/>
          </a:solidFill>
          <a:ln w="12700" cap="sq"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Garamond" pitchFamily="18" charset="0"/>
            </a:endParaRPr>
          </a:p>
        </p:txBody>
      </p:sp>
      <p:sp>
        <p:nvSpPr>
          <p:cNvPr id="15" name="Oval 14"/>
          <p:cNvSpPr/>
          <p:nvPr/>
        </p:nvSpPr>
        <p:spPr bwMode="auto">
          <a:xfrm>
            <a:off x="8305800" y="3700715"/>
            <a:ext cx="76200" cy="76200"/>
          </a:xfrm>
          <a:prstGeom prst="ellipse">
            <a:avLst/>
          </a:prstGeom>
          <a:solidFill>
            <a:schemeClr val="bg1"/>
          </a:solidFill>
          <a:ln w="12700" cap="sq"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Garamond" pitchFamily="18" charset="0"/>
            </a:endParaRPr>
          </a:p>
        </p:txBody>
      </p:sp>
      <p:sp>
        <p:nvSpPr>
          <p:cNvPr id="16" name="Oval 15"/>
          <p:cNvSpPr/>
          <p:nvPr/>
        </p:nvSpPr>
        <p:spPr bwMode="auto">
          <a:xfrm>
            <a:off x="7813407" y="4076700"/>
            <a:ext cx="76200" cy="76200"/>
          </a:xfrm>
          <a:prstGeom prst="ellipse">
            <a:avLst/>
          </a:prstGeom>
          <a:solidFill>
            <a:schemeClr val="bg1"/>
          </a:solidFill>
          <a:ln w="12700" cap="sq"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Garamond" pitchFamily="18" charset="0"/>
            </a:endParaRPr>
          </a:p>
        </p:txBody>
      </p:sp>
      <p:pic>
        <p:nvPicPr>
          <p:cNvPr id="3074" name="Picture 2" descr="C:\Users\debbie.wells\Desktop\videoB\images\inmate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23230" y="2771610"/>
            <a:ext cx="1510208" cy="3629190"/>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6705600" y="2590800"/>
            <a:ext cx="1271192" cy="615553"/>
          </a:xfrm>
          <a:prstGeom prst="rect">
            <a:avLst/>
          </a:prstGeom>
          <a:noFill/>
        </p:spPr>
        <p:txBody>
          <a:bodyPr wrap="square" rtlCol="0">
            <a:spAutoFit/>
          </a:bodyPr>
          <a:lstStyle/>
          <a:p>
            <a:pPr algn="ctr"/>
            <a:r>
              <a:rPr lang="en-US" sz="1700" dirty="0" smtClean="0">
                <a:solidFill>
                  <a:schemeClr val="bg1">
                    <a:lumMod val="50000"/>
                    <a:lumOff val="50000"/>
                  </a:schemeClr>
                </a:solidFill>
                <a:latin typeface="Franklin Gothic Demi Cond" panose="020B0706030402020204" pitchFamily="34" charset="0"/>
                <a:cs typeface="Arial" panose="020B0604020202020204" pitchFamily="34" charset="0"/>
              </a:rPr>
              <a:t>Re-Assessment</a:t>
            </a:r>
            <a:endParaRPr lang="en-US" sz="1700" dirty="0">
              <a:solidFill>
                <a:schemeClr val="bg1">
                  <a:lumMod val="50000"/>
                  <a:lumOff val="50000"/>
                </a:schemeClr>
              </a:solidFill>
              <a:latin typeface="Franklin Gothic Demi Cond" panose="020B0706030402020204" pitchFamily="34" charset="0"/>
            </a:endParaRPr>
          </a:p>
        </p:txBody>
      </p:sp>
    </p:spTree>
    <p:extLst>
      <p:ext uri="{BB962C8B-B14F-4D97-AF65-F5344CB8AC3E}">
        <p14:creationId xmlns:p14="http://schemas.microsoft.com/office/powerpoint/2010/main" val="26344338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debbie.wells\Desktop\ppt_RehabilitationUnits\start_streetSM.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066800"/>
            <a:ext cx="9144000" cy="57912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62000" y="1371600"/>
            <a:ext cx="4953000" cy="1600438"/>
          </a:xfrm>
          <a:prstGeom prst="rect">
            <a:avLst/>
          </a:prstGeom>
          <a:noFill/>
        </p:spPr>
        <p:txBody>
          <a:bodyPr wrap="square" rtlCol="0">
            <a:spAutoFit/>
          </a:bodyPr>
          <a:lstStyle/>
          <a:p>
            <a:r>
              <a:rPr lang="en-US" sz="4000" dirty="0" smtClean="0">
                <a:solidFill>
                  <a:srgbClr val="FFFFFF"/>
                </a:solidFill>
                <a:latin typeface="Arial Black" panose="020B0A04020102020204" pitchFamily="34" charset="0"/>
                <a:cs typeface="Arial" panose="020B0604020202020204" pitchFamily="34" charset="0"/>
              </a:rPr>
              <a:t>BEGIN PAROLE</a:t>
            </a:r>
          </a:p>
          <a:p>
            <a:r>
              <a:rPr lang="en-US" sz="2000" dirty="0" smtClean="0">
                <a:solidFill>
                  <a:srgbClr val="FFFFFF"/>
                </a:solidFill>
                <a:latin typeface="Arial" panose="020B0604020202020204" pitchFamily="34" charset="0"/>
                <a:cs typeface="Arial" panose="020B0604020202020204" pitchFamily="34" charset="0"/>
              </a:rPr>
              <a:t>Parolees now have access to </a:t>
            </a:r>
            <a:br>
              <a:rPr lang="en-US" sz="2000" dirty="0" smtClean="0">
                <a:solidFill>
                  <a:srgbClr val="FFFFFF"/>
                </a:solidFill>
                <a:latin typeface="Arial" panose="020B0604020202020204" pitchFamily="34" charset="0"/>
                <a:cs typeface="Arial" panose="020B0604020202020204" pitchFamily="34" charset="0"/>
              </a:rPr>
            </a:br>
            <a:r>
              <a:rPr lang="en-US" sz="2000" dirty="0" smtClean="0">
                <a:solidFill>
                  <a:srgbClr val="FFFFFF"/>
                </a:solidFill>
                <a:latin typeface="Arial" panose="020B0604020202020204" pitchFamily="34" charset="0"/>
                <a:cs typeface="Arial" panose="020B0604020202020204" pitchFamily="34" charset="0"/>
              </a:rPr>
              <a:t>Community Reentry Services</a:t>
            </a:r>
          </a:p>
          <a:p>
            <a:endParaRPr lang="en-US" b="1" dirty="0" smtClean="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98217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71755" y="1414715"/>
            <a:ext cx="3190876" cy="3003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533400" y="1371600"/>
            <a:ext cx="7162800" cy="1323439"/>
          </a:xfrm>
          <a:prstGeom prst="rect">
            <a:avLst/>
          </a:prstGeom>
          <a:noFill/>
        </p:spPr>
        <p:txBody>
          <a:bodyPr wrap="square" rtlCol="0">
            <a:spAutoFit/>
          </a:bodyPr>
          <a:lstStyle/>
          <a:p>
            <a:r>
              <a:rPr lang="en-US" sz="3200" dirty="0" smtClean="0">
                <a:solidFill>
                  <a:srgbClr val="003366"/>
                </a:solidFill>
                <a:latin typeface="Arial Black" panose="020B0A04020102020204" pitchFamily="34" charset="0"/>
                <a:cs typeface="Arial" panose="020B0604020202020204" pitchFamily="34" charset="0"/>
              </a:rPr>
              <a:t>STEP 7: </a:t>
            </a:r>
            <a:r>
              <a:rPr lang="en-US" sz="3200" dirty="0" smtClean="0">
                <a:solidFill>
                  <a:schemeClr val="bg1"/>
                </a:solidFill>
                <a:latin typeface="Arial Black" panose="020B0A04020102020204" pitchFamily="34" charset="0"/>
                <a:cs typeface="Arial" panose="020B0604020202020204" pitchFamily="34" charset="0"/>
              </a:rPr>
              <a:t/>
            </a:r>
            <a:br>
              <a:rPr lang="en-US" sz="3200" dirty="0" smtClean="0">
                <a:solidFill>
                  <a:schemeClr val="bg1"/>
                </a:solidFill>
                <a:latin typeface="Arial Black" panose="020B0A04020102020204" pitchFamily="34" charset="0"/>
                <a:cs typeface="Arial" panose="020B0604020202020204" pitchFamily="34" charset="0"/>
              </a:rPr>
            </a:br>
            <a:r>
              <a:rPr lang="en-US" sz="3000" dirty="0" smtClean="0">
                <a:solidFill>
                  <a:schemeClr val="bg1"/>
                </a:solidFill>
                <a:latin typeface="Arial" panose="020B0604020202020204" pitchFamily="34" charset="0"/>
                <a:cs typeface="Arial" panose="020B0604020202020204" pitchFamily="34" charset="0"/>
              </a:rPr>
              <a:t>Meet with Parole Agent</a:t>
            </a:r>
          </a:p>
          <a:p>
            <a:endParaRPr lang="en-US" b="1" dirty="0" smtClean="0">
              <a:solidFill>
                <a:schemeClr val="bg1"/>
              </a:solidFill>
              <a:latin typeface="Arial" panose="020B0604020202020204" pitchFamily="34" charset="0"/>
              <a:cs typeface="Arial" panose="020B0604020202020204" pitchFamily="34" charset="0"/>
            </a:endParaRPr>
          </a:p>
        </p:txBody>
      </p:sp>
      <p:sp>
        <p:nvSpPr>
          <p:cNvPr id="4" name="TextBox 3"/>
          <p:cNvSpPr txBox="1"/>
          <p:nvPr/>
        </p:nvSpPr>
        <p:spPr>
          <a:xfrm>
            <a:off x="533400" y="2667000"/>
            <a:ext cx="3962400" cy="2462213"/>
          </a:xfrm>
          <a:prstGeom prst="rect">
            <a:avLst/>
          </a:prstGeom>
          <a:noFill/>
        </p:spPr>
        <p:txBody>
          <a:bodyPr wrap="square" rtlCol="0">
            <a:spAutoFit/>
          </a:bodyPr>
          <a:lstStyle/>
          <a:p>
            <a:r>
              <a:rPr lang="en-US" sz="2200" dirty="0" smtClean="0">
                <a:solidFill>
                  <a:schemeClr val="bg1">
                    <a:lumMod val="50000"/>
                    <a:lumOff val="50000"/>
                  </a:schemeClr>
                </a:solidFill>
                <a:latin typeface="Arial" panose="020B0604020202020204" pitchFamily="34" charset="0"/>
                <a:cs typeface="Arial" panose="020B0604020202020204" pitchFamily="34" charset="0"/>
              </a:rPr>
              <a:t>The parole agent </a:t>
            </a:r>
            <a:br>
              <a:rPr lang="en-US" sz="2200" dirty="0" smtClean="0">
                <a:solidFill>
                  <a:schemeClr val="bg1">
                    <a:lumMod val="50000"/>
                    <a:lumOff val="50000"/>
                  </a:schemeClr>
                </a:solidFill>
                <a:latin typeface="Arial" panose="020B0604020202020204" pitchFamily="34" charset="0"/>
                <a:cs typeface="Arial" panose="020B0604020202020204" pitchFamily="34" charset="0"/>
              </a:rPr>
            </a:br>
            <a:r>
              <a:rPr lang="en-US" sz="2200" dirty="0" smtClean="0">
                <a:solidFill>
                  <a:schemeClr val="bg1">
                    <a:lumMod val="50000"/>
                    <a:lumOff val="50000"/>
                  </a:schemeClr>
                </a:solidFill>
                <a:latin typeface="Arial" panose="020B0604020202020204" pitchFamily="34" charset="0"/>
                <a:cs typeface="Arial" panose="020B0604020202020204" pitchFamily="34" charset="0"/>
              </a:rPr>
              <a:t>reviews the </a:t>
            </a:r>
            <a:r>
              <a:rPr lang="en-US" sz="2200" b="1" dirty="0" smtClean="0">
                <a:solidFill>
                  <a:schemeClr val="bg1"/>
                </a:solidFill>
                <a:latin typeface="Arial" panose="020B0604020202020204" pitchFamily="34" charset="0"/>
                <a:cs typeface="Arial" panose="020B0604020202020204" pitchFamily="34" charset="0"/>
              </a:rPr>
              <a:t>COMPAS </a:t>
            </a:r>
            <a:r>
              <a:rPr lang="en-US" sz="2200" dirty="0" smtClean="0">
                <a:solidFill>
                  <a:schemeClr val="bg1">
                    <a:lumMod val="50000"/>
                    <a:lumOff val="50000"/>
                  </a:schemeClr>
                </a:solidFill>
                <a:latin typeface="Arial" panose="020B0604020202020204" pitchFamily="34" charset="0"/>
                <a:cs typeface="Arial" panose="020B0604020202020204" pitchFamily="34" charset="0"/>
              </a:rPr>
              <a:t>assessment, and decides which Community Reentry Programs would be beneficial to the parolee. </a:t>
            </a:r>
            <a:r>
              <a:rPr lang="en-US" sz="2200" dirty="0">
                <a:latin typeface="Arial" panose="020B0604020202020204" pitchFamily="34" charset="0"/>
                <a:cs typeface="Arial" panose="020B0604020202020204" pitchFamily="34" charset="0"/>
              </a:rPr>
              <a:t/>
            </a:r>
            <a:br>
              <a:rPr lang="en-US" sz="2200" dirty="0">
                <a:latin typeface="Arial" panose="020B0604020202020204" pitchFamily="34" charset="0"/>
                <a:cs typeface="Arial" panose="020B0604020202020204" pitchFamily="34" charset="0"/>
              </a:rPr>
            </a:br>
            <a:endParaRPr lang="en-US" sz="2200" dirty="0">
              <a:latin typeface="Arial" panose="020B0604020202020204" pitchFamily="34" charset="0"/>
              <a:cs typeface="Arial" panose="020B0604020202020204" pitchFamily="34" charset="0"/>
            </a:endParaRPr>
          </a:p>
        </p:txBody>
      </p:sp>
      <p:sp>
        <p:nvSpPr>
          <p:cNvPr id="5" name="Down Arrow 4"/>
          <p:cNvSpPr/>
          <p:nvPr/>
        </p:nvSpPr>
        <p:spPr bwMode="auto">
          <a:xfrm rot="22500000">
            <a:off x="7079001" y="2919521"/>
            <a:ext cx="304800" cy="942330"/>
          </a:xfrm>
          <a:prstGeom prst="downArrow">
            <a:avLst/>
          </a:prstGeom>
          <a:solidFill>
            <a:srgbClr val="DDDDDD"/>
          </a:solidFill>
          <a:ln w="12700" cap="sq"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Garamond" pitchFamily="18" charset="0"/>
            </a:endParaRPr>
          </a:p>
        </p:txBody>
      </p:sp>
      <p:sp>
        <p:nvSpPr>
          <p:cNvPr id="10" name="Oval 9"/>
          <p:cNvSpPr/>
          <p:nvPr/>
        </p:nvSpPr>
        <p:spPr bwMode="auto">
          <a:xfrm>
            <a:off x="6729808" y="2302227"/>
            <a:ext cx="1208180" cy="1208180"/>
          </a:xfrm>
          <a:prstGeom prst="ellipse">
            <a:avLst/>
          </a:prstGeom>
          <a:solidFill>
            <a:srgbClr val="FFFFFF"/>
          </a:solidFill>
          <a:ln w="12700" cap="sq" cmpd="sng" algn="ctr">
            <a:solidFill>
              <a:schemeClr val="bg1">
                <a:lumMod val="50000"/>
                <a:lumOff val="50000"/>
              </a:schemeClr>
            </a:solidFill>
            <a:prstDash val="sysDash"/>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Garamond" pitchFamily="18" charset="0"/>
            </a:endParaRPr>
          </a:p>
        </p:txBody>
      </p:sp>
      <p:sp>
        <p:nvSpPr>
          <p:cNvPr id="9" name="Oval 8"/>
          <p:cNvSpPr/>
          <p:nvPr/>
        </p:nvSpPr>
        <p:spPr bwMode="auto">
          <a:xfrm>
            <a:off x="7314536" y="1569172"/>
            <a:ext cx="76200" cy="76200"/>
          </a:xfrm>
          <a:prstGeom prst="ellipse">
            <a:avLst/>
          </a:prstGeom>
          <a:solidFill>
            <a:schemeClr val="bg1"/>
          </a:solidFill>
          <a:ln w="12700" cap="sq"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Garamond" pitchFamily="18" charset="0"/>
            </a:endParaRPr>
          </a:p>
        </p:txBody>
      </p:sp>
      <p:sp>
        <p:nvSpPr>
          <p:cNvPr id="11" name="Oval 10"/>
          <p:cNvSpPr/>
          <p:nvPr/>
        </p:nvSpPr>
        <p:spPr bwMode="auto">
          <a:xfrm>
            <a:off x="6057900" y="2509979"/>
            <a:ext cx="76200" cy="76200"/>
          </a:xfrm>
          <a:prstGeom prst="ellipse">
            <a:avLst/>
          </a:prstGeom>
          <a:solidFill>
            <a:schemeClr val="bg1"/>
          </a:solidFill>
          <a:ln w="12700" cap="sq"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Garamond" pitchFamily="18" charset="0"/>
            </a:endParaRPr>
          </a:p>
        </p:txBody>
      </p:sp>
      <p:sp>
        <p:nvSpPr>
          <p:cNvPr id="12" name="Oval 11"/>
          <p:cNvSpPr/>
          <p:nvPr/>
        </p:nvSpPr>
        <p:spPr bwMode="auto">
          <a:xfrm>
            <a:off x="8572500" y="3126390"/>
            <a:ext cx="76200" cy="76200"/>
          </a:xfrm>
          <a:prstGeom prst="ellipse">
            <a:avLst/>
          </a:prstGeom>
          <a:solidFill>
            <a:schemeClr val="bg1"/>
          </a:solidFill>
          <a:ln w="12700" cap="sq"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Garamond" pitchFamily="18" charset="0"/>
            </a:endParaRPr>
          </a:p>
        </p:txBody>
      </p:sp>
      <p:sp>
        <p:nvSpPr>
          <p:cNvPr id="13" name="Oval 12"/>
          <p:cNvSpPr/>
          <p:nvPr/>
        </p:nvSpPr>
        <p:spPr bwMode="auto">
          <a:xfrm>
            <a:off x="8177380" y="1887801"/>
            <a:ext cx="76200" cy="76200"/>
          </a:xfrm>
          <a:prstGeom prst="ellipse">
            <a:avLst/>
          </a:prstGeom>
          <a:solidFill>
            <a:schemeClr val="bg1"/>
          </a:solidFill>
          <a:ln w="12700" cap="sq"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Garamond" pitchFamily="18" charset="0"/>
            </a:endParaRPr>
          </a:p>
        </p:txBody>
      </p:sp>
      <p:sp>
        <p:nvSpPr>
          <p:cNvPr id="14" name="Oval 13"/>
          <p:cNvSpPr/>
          <p:nvPr/>
        </p:nvSpPr>
        <p:spPr bwMode="auto">
          <a:xfrm>
            <a:off x="8305800" y="3700715"/>
            <a:ext cx="76200" cy="76200"/>
          </a:xfrm>
          <a:prstGeom prst="ellipse">
            <a:avLst/>
          </a:prstGeom>
          <a:solidFill>
            <a:schemeClr val="bg1"/>
          </a:solidFill>
          <a:ln w="12700" cap="sq"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Garamond" pitchFamily="18" charset="0"/>
            </a:endParaRPr>
          </a:p>
        </p:txBody>
      </p:sp>
      <p:sp>
        <p:nvSpPr>
          <p:cNvPr id="15" name="Oval 14"/>
          <p:cNvSpPr/>
          <p:nvPr/>
        </p:nvSpPr>
        <p:spPr bwMode="auto">
          <a:xfrm>
            <a:off x="7813407" y="4076700"/>
            <a:ext cx="76200" cy="76200"/>
          </a:xfrm>
          <a:prstGeom prst="ellipse">
            <a:avLst/>
          </a:prstGeom>
          <a:solidFill>
            <a:schemeClr val="bg1"/>
          </a:solidFill>
          <a:ln w="12700" cap="sq"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Garamond" pitchFamily="18" charset="0"/>
            </a:endParaRPr>
          </a:p>
        </p:txBody>
      </p:sp>
      <p:sp>
        <p:nvSpPr>
          <p:cNvPr id="16" name="Oval 15"/>
          <p:cNvSpPr/>
          <p:nvPr/>
        </p:nvSpPr>
        <p:spPr bwMode="auto">
          <a:xfrm>
            <a:off x="6962247" y="4145739"/>
            <a:ext cx="76200" cy="76200"/>
          </a:xfrm>
          <a:prstGeom prst="ellipse">
            <a:avLst/>
          </a:prstGeom>
          <a:solidFill>
            <a:srgbClr val="FFFFFF"/>
          </a:solidFill>
          <a:ln w="12700" cap="sq"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Garamond" pitchFamily="18" charset="0"/>
            </a:endParaRPr>
          </a:p>
        </p:txBody>
      </p:sp>
      <p:pic>
        <p:nvPicPr>
          <p:cNvPr id="17" name="Picture 3" descr="C:\Users\debbie.wells\Desktop\videoB\images\girlInmat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44097" y="2626140"/>
            <a:ext cx="1156654" cy="3583502"/>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6776494" y="2590800"/>
            <a:ext cx="1114807" cy="615553"/>
          </a:xfrm>
          <a:prstGeom prst="rect">
            <a:avLst/>
          </a:prstGeom>
          <a:noFill/>
        </p:spPr>
        <p:txBody>
          <a:bodyPr wrap="square" rtlCol="0">
            <a:spAutoFit/>
          </a:bodyPr>
          <a:lstStyle/>
          <a:p>
            <a:pPr algn="ctr"/>
            <a:r>
              <a:rPr lang="en-US" sz="1700" dirty="0" smtClean="0">
                <a:solidFill>
                  <a:srgbClr val="003366"/>
                </a:solidFill>
                <a:latin typeface="Franklin Gothic Demi Cond" panose="020B0706030402020204" pitchFamily="34" charset="0"/>
                <a:cs typeface="Arial" panose="020B0604020202020204" pitchFamily="34" charset="0"/>
              </a:rPr>
              <a:t>Community Reentry</a:t>
            </a:r>
            <a:endParaRPr lang="en-US" sz="1700" dirty="0">
              <a:solidFill>
                <a:srgbClr val="003366"/>
              </a:solidFill>
              <a:latin typeface="Franklin Gothic Demi Cond" panose="020B0706030402020204" pitchFamily="34" charset="0"/>
            </a:endParaRPr>
          </a:p>
        </p:txBody>
      </p:sp>
    </p:spTree>
    <p:extLst>
      <p:ext uri="{BB962C8B-B14F-4D97-AF65-F5344CB8AC3E}">
        <p14:creationId xmlns:p14="http://schemas.microsoft.com/office/powerpoint/2010/main" val="319830903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4266" y="1414715"/>
            <a:ext cx="3190876" cy="3003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533400" y="1371600"/>
            <a:ext cx="7162800" cy="1323439"/>
          </a:xfrm>
          <a:prstGeom prst="rect">
            <a:avLst/>
          </a:prstGeom>
          <a:noFill/>
        </p:spPr>
        <p:txBody>
          <a:bodyPr wrap="square" rtlCol="0">
            <a:spAutoFit/>
          </a:bodyPr>
          <a:lstStyle/>
          <a:p>
            <a:r>
              <a:rPr lang="en-US" sz="3200" dirty="0" smtClean="0">
                <a:solidFill>
                  <a:srgbClr val="003366"/>
                </a:solidFill>
                <a:latin typeface="Arial Black" panose="020B0A04020102020204" pitchFamily="34" charset="0"/>
                <a:cs typeface="Arial" panose="020B0604020202020204" pitchFamily="34" charset="0"/>
              </a:rPr>
              <a:t>STEP 8: </a:t>
            </a:r>
            <a:r>
              <a:rPr lang="en-US" sz="3200" dirty="0" smtClean="0">
                <a:solidFill>
                  <a:schemeClr val="bg1"/>
                </a:solidFill>
                <a:latin typeface="Arial Black" panose="020B0A04020102020204" pitchFamily="34" charset="0"/>
                <a:cs typeface="Arial" panose="020B0604020202020204" pitchFamily="34" charset="0"/>
              </a:rPr>
              <a:t/>
            </a:r>
            <a:br>
              <a:rPr lang="en-US" sz="3200" dirty="0" smtClean="0">
                <a:solidFill>
                  <a:schemeClr val="bg1"/>
                </a:solidFill>
                <a:latin typeface="Arial Black" panose="020B0A04020102020204" pitchFamily="34" charset="0"/>
                <a:cs typeface="Arial" panose="020B0604020202020204" pitchFamily="34" charset="0"/>
              </a:rPr>
            </a:br>
            <a:r>
              <a:rPr lang="en-US" sz="3000" dirty="0" smtClean="0">
                <a:solidFill>
                  <a:schemeClr val="bg1"/>
                </a:solidFill>
                <a:latin typeface="Arial" panose="020B0604020202020204" pitchFamily="34" charset="0"/>
                <a:cs typeface="Arial" panose="020B0604020202020204" pitchFamily="34" charset="0"/>
              </a:rPr>
              <a:t>Enroll in Parolee Programs</a:t>
            </a:r>
          </a:p>
          <a:p>
            <a:endParaRPr lang="en-US" b="1" dirty="0" smtClean="0">
              <a:solidFill>
                <a:schemeClr val="bg1"/>
              </a:solidFill>
              <a:latin typeface="Arial" panose="020B0604020202020204" pitchFamily="34" charset="0"/>
              <a:cs typeface="Arial" panose="020B0604020202020204" pitchFamily="34" charset="0"/>
            </a:endParaRPr>
          </a:p>
        </p:txBody>
      </p:sp>
      <p:sp>
        <p:nvSpPr>
          <p:cNvPr id="6" name="TextBox 5"/>
          <p:cNvSpPr txBox="1"/>
          <p:nvPr/>
        </p:nvSpPr>
        <p:spPr>
          <a:xfrm>
            <a:off x="533400" y="2743200"/>
            <a:ext cx="3962400" cy="3139321"/>
          </a:xfrm>
          <a:prstGeom prst="rect">
            <a:avLst/>
          </a:prstGeom>
          <a:noFill/>
        </p:spPr>
        <p:txBody>
          <a:bodyPr wrap="square" rtlCol="0">
            <a:spAutoFit/>
          </a:bodyPr>
          <a:lstStyle/>
          <a:p>
            <a:pPr marL="0" lvl="1"/>
            <a:r>
              <a:rPr lang="en-US" sz="2200" dirty="0" smtClean="0">
                <a:solidFill>
                  <a:schemeClr val="bg1">
                    <a:lumMod val="50000"/>
                    <a:lumOff val="50000"/>
                  </a:schemeClr>
                </a:solidFill>
                <a:latin typeface="Arial" panose="020B0604020202020204" pitchFamily="34" charset="0"/>
                <a:cs typeface="Arial" panose="020B0604020202020204" pitchFamily="34" charset="0"/>
              </a:rPr>
              <a:t>Parolee enrolls </a:t>
            </a:r>
            <a:r>
              <a:rPr lang="en-US" sz="2200" dirty="0">
                <a:solidFill>
                  <a:schemeClr val="bg1">
                    <a:lumMod val="50000"/>
                    <a:lumOff val="50000"/>
                  </a:schemeClr>
                </a:solidFill>
                <a:latin typeface="Arial" panose="020B0604020202020204" pitchFamily="34" charset="0"/>
                <a:cs typeface="Arial" panose="020B0604020202020204" pitchFamily="34" charset="0"/>
              </a:rPr>
              <a:t>in </a:t>
            </a:r>
            <a:r>
              <a:rPr lang="en-US" sz="2200" dirty="0" smtClean="0">
                <a:solidFill>
                  <a:schemeClr val="bg1">
                    <a:lumMod val="50000"/>
                    <a:lumOff val="50000"/>
                  </a:schemeClr>
                </a:solidFill>
                <a:latin typeface="Arial" panose="020B0604020202020204" pitchFamily="34" charset="0"/>
                <a:cs typeface="Arial" panose="020B0604020202020204" pitchFamily="34" charset="0"/>
              </a:rPr>
              <a:t/>
            </a:r>
            <a:br>
              <a:rPr lang="en-US" sz="2200" dirty="0" smtClean="0">
                <a:solidFill>
                  <a:schemeClr val="bg1">
                    <a:lumMod val="50000"/>
                    <a:lumOff val="50000"/>
                  </a:schemeClr>
                </a:solidFill>
                <a:latin typeface="Arial" panose="020B0604020202020204" pitchFamily="34" charset="0"/>
                <a:cs typeface="Arial" panose="020B0604020202020204" pitchFamily="34" charset="0"/>
              </a:rPr>
            </a:br>
            <a:r>
              <a:rPr lang="en-US" sz="2200" dirty="0" smtClean="0">
                <a:solidFill>
                  <a:schemeClr val="bg1">
                    <a:lumMod val="50000"/>
                    <a:lumOff val="50000"/>
                  </a:schemeClr>
                </a:solidFill>
                <a:latin typeface="Arial" panose="020B0604020202020204" pitchFamily="34" charset="0"/>
                <a:cs typeface="Arial" panose="020B0604020202020204" pitchFamily="34" charset="0"/>
              </a:rPr>
              <a:t>community reentry programs, which are located throughout the state of California. </a:t>
            </a:r>
            <a:br>
              <a:rPr lang="en-US" sz="2200" dirty="0" smtClean="0">
                <a:solidFill>
                  <a:schemeClr val="bg1">
                    <a:lumMod val="50000"/>
                    <a:lumOff val="50000"/>
                  </a:schemeClr>
                </a:solidFill>
                <a:latin typeface="Arial" panose="020B0604020202020204" pitchFamily="34" charset="0"/>
                <a:cs typeface="Arial" panose="020B0604020202020204" pitchFamily="34" charset="0"/>
              </a:rPr>
            </a:br>
            <a:r>
              <a:rPr lang="en-US" sz="2200" dirty="0" smtClean="0">
                <a:solidFill>
                  <a:schemeClr val="bg1">
                    <a:lumMod val="50000"/>
                    <a:lumOff val="50000"/>
                  </a:schemeClr>
                </a:solidFill>
                <a:latin typeface="Arial" panose="020B0604020202020204" pitchFamily="34" charset="0"/>
                <a:cs typeface="Arial" panose="020B0604020202020204" pitchFamily="34" charset="0"/>
              </a:rPr>
              <a:t>These volunteer programs are delivered through residential, outpatient, and drop-in centers. </a:t>
            </a:r>
          </a:p>
          <a:p>
            <a:pPr marL="0" lvl="1"/>
            <a:r>
              <a:rPr lang="en-US" sz="2200" dirty="0" smtClean="0">
                <a:solidFill>
                  <a:schemeClr val="bg1">
                    <a:lumMod val="50000"/>
                    <a:lumOff val="50000"/>
                  </a:schemeClr>
                </a:solidFill>
                <a:latin typeface="Arial" panose="020B0604020202020204" pitchFamily="34" charset="0"/>
                <a:cs typeface="Arial" panose="020B0604020202020204" pitchFamily="34" charset="0"/>
              </a:rPr>
              <a:t> </a:t>
            </a:r>
            <a:endParaRPr lang="en-US" sz="2200" dirty="0">
              <a:solidFill>
                <a:schemeClr val="bg1">
                  <a:lumMod val="50000"/>
                  <a:lumOff val="50000"/>
                </a:schemeClr>
              </a:solidFill>
              <a:latin typeface="Arial" panose="020B0604020202020204" pitchFamily="34" charset="0"/>
              <a:cs typeface="Arial" panose="020B0604020202020204" pitchFamily="34" charset="0"/>
            </a:endParaRPr>
          </a:p>
        </p:txBody>
      </p:sp>
      <p:sp>
        <p:nvSpPr>
          <p:cNvPr id="7" name="Down Arrow 6"/>
          <p:cNvSpPr/>
          <p:nvPr/>
        </p:nvSpPr>
        <p:spPr bwMode="auto">
          <a:xfrm rot="23880000">
            <a:off x="6887171" y="2949925"/>
            <a:ext cx="304800" cy="942330"/>
          </a:xfrm>
          <a:prstGeom prst="downArrow">
            <a:avLst/>
          </a:prstGeom>
          <a:solidFill>
            <a:srgbClr val="DDDDDD"/>
          </a:solidFill>
          <a:ln w="12700" cap="sq"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Garamond" pitchFamily="18" charset="0"/>
            </a:endParaRPr>
          </a:p>
        </p:txBody>
      </p:sp>
      <p:sp>
        <p:nvSpPr>
          <p:cNvPr id="12" name="Oval 11"/>
          <p:cNvSpPr/>
          <p:nvPr/>
        </p:nvSpPr>
        <p:spPr bwMode="auto">
          <a:xfrm>
            <a:off x="6729808" y="2302227"/>
            <a:ext cx="1208180" cy="1208180"/>
          </a:xfrm>
          <a:prstGeom prst="ellipse">
            <a:avLst/>
          </a:prstGeom>
          <a:solidFill>
            <a:srgbClr val="FFFFFF"/>
          </a:solidFill>
          <a:ln w="12700" cap="sq" cmpd="sng" algn="ctr">
            <a:solidFill>
              <a:schemeClr val="bg1">
                <a:lumMod val="50000"/>
                <a:lumOff val="50000"/>
              </a:schemeClr>
            </a:solidFill>
            <a:prstDash val="sysDash"/>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Garamond" pitchFamily="18" charset="0"/>
            </a:endParaRPr>
          </a:p>
        </p:txBody>
      </p:sp>
      <p:sp>
        <p:nvSpPr>
          <p:cNvPr id="9" name="Oval 8"/>
          <p:cNvSpPr/>
          <p:nvPr/>
        </p:nvSpPr>
        <p:spPr bwMode="auto">
          <a:xfrm>
            <a:off x="7314536" y="1569172"/>
            <a:ext cx="76200" cy="76200"/>
          </a:xfrm>
          <a:prstGeom prst="ellipse">
            <a:avLst/>
          </a:prstGeom>
          <a:solidFill>
            <a:schemeClr val="bg1"/>
          </a:solidFill>
          <a:ln w="12700" cap="sq"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Garamond" pitchFamily="18" charset="0"/>
            </a:endParaRPr>
          </a:p>
        </p:txBody>
      </p:sp>
      <p:sp>
        <p:nvSpPr>
          <p:cNvPr id="11" name="Oval 10"/>
          <p:cNvSpPr/>
          <p:nvPr/>
        </p:nvSpPr>
        <p:spPr bwMode="auto">
          <a:xfrm>
            <a:off x="6057900" y="2509979"/>
            <a:ext cx="76200" cy="76200"/>
          </a:xfrm>
          <a:prstGeom prst="ellipse">
            <a:avLst/>
          </a:prstGeom>
          <a:solidFill>
            <a:schemeClr val="bg1"/>
          </a:solidFill>
          <a:ln w="12700" cap="sq"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Garamond" pitchFamily="18" charset="0"/>
            </a:endParaRPr>
          </a:p>
        </p:txBody>
      </p:sp>
      <p:sp>
        <p:nvSpPr>
          <p:cNvPr id="13" name="Oval 12"/>
          <p:cNvSpPr/>
          <p:nvPr/>
        </p:nvSpPr>
        <p:spPr bwMode="auto">
          <a:xfrm>
            <a:off x="8572500" y="3126390"/>
            <a:ext cx="76200" cy="76200"/>
          </a:xfrm>
          <a:prstGeom prst="ellipse">
            <a:avLst/>
          </a:prstGeom>
          <a:solidFill>
            <a:schemeClr val="bg1"/>
          </a:solidFill>
          <a:ln w="12700" cap="sq"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Garamond" pitchFamily="18" charset="0"/>
            </a:endParaRPr>
          </a:p>
        </p:txBody>
      </p:sp>
      <p:sp>
        <p:nvSpPr>
          <p:cNvPr id="14" name="Oval 13"/>
          <p:cNvSpPr/>
          <p:nvPr/>
        </p:nvSpPr>
        <p:spPr bwMode="auto">
          <a:xfrm>
            <a:off x="8177380" y="1887801"/>
            <a:ext cx="76200" cy="76200"/>
          </a:xfrm>
          <a:prstGeom prst="ellipse">
            <a:avLst/>
          </a:prstGeom>
          <a:solidFill>
            <a:schemeClr val="bg1"/>
          </a:solidFill>
          <a:ln w="12700" cap="sq"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Garamond" pitchFamily="18" charset="0"/>
            </a:endParaRPr>
          </a:p>
        </p:txBody>
      </p:sp>
      <p:sp>
        <p:nvSpPr>
          <p:cNvPr id="15" name="Oval 14"/>
          <p:cNvSpPr/>
          <p:nvPr/>
        </p:nvSpPr>
        <p:spPr bwMode="auto">
          <a:xfrm>
            <a:off x="8305800" y="3700715"/>
            <a:ext cx="76200" cy="76200"/>
          </a:xfrm>
          <a:prstGeom prst="ellipse">
            <a:avLst/>
          </a:prstGeom>
          <a:solidFill>
            <a:schemeClr val="bg1"/>
          </a:solidFill>
          <a:ln w="12700" cap="sq"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Garamond" pitchFamily="18" charset="0"/>
            </a:endParaRPr>
          </a:p>
        </p:txBody>
      </p:sp>
      <p:sp>
        <p:nvSpPr>
          <p:cNvPr id="16" name="Oval 15"/>
          <p:cNvSpPr/>
          <p:nvPr/>
        </p:nvSpPr>
        <p:spPr bwMode="auto">
          <a:xfrm>
            <a:off x="7813407" y="4076700"/>
            <a:ext cx="76200" cy="76200"/>
          </a:xfrm>
          <a:prstGeom prst="ellipse">
            <a:avLst/>
          </a:prstGeom>
          <a:solidFill>
            <a:schemeClr val="bg1"/>
          </a:solidFill>
          <a:ln w="12700" cap="sq"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Garamond" pitchFamily="18" charset="0"/>
            </a:endParaRPr>
          </a:p>
        </p:txBody>
      </p:sp>
      <p:sp>
        <p:nvSpPr>
          <p:cNvPr id="17" name="Oval 16"/>
          <p:cNvSpPr/>
          <p:nvPr/>
        </p:nvSpPr>
        <p:spPr bwMode="auto">
          <a:xfrm>
            <a:off x="6962247" y="4145739"/>
            <a:ext cx="76200" cy="76200"/>
          </a:xfrm>
          <a:prstGeom prst="ellipse">
            <a:avLst/>
          </a:prstGeom>
          <a:solidFill>
            <a:srgbClr val="FFFFFF"/>
          </a:solidFill>
          <a:ln w="12700" cap="sq"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Garamond" pitchFamily="18" charset="0"/>
            </a:endParaRPr>
          </a:p>
        </p:txBody>
      </p:sp>
      <p:sp>
        <p:nvSpPr>
          <p:cNvPr id="18" name="Oval 17"/>
          <p:cNvSpPr/>
          <p:nvPr/>
        </p:nvSpPr>
        <p:spPr bwMode="auto">
          <a:xfrm>
            <a:off x="6553200" y="3962400"/>
            <a:ext cx="76200" cy="76200"/>
          </a:xfrm>
          <a:prstGeom prst="ellipse">
            <a:avLst/>
          </a:prstGeom>
          <a:solidFill>
            <a:srgbClr val="FFFFFF"/>
          </a:solidFill>
          <a:ln w="12700" cap="sq"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Garamond" pitchFamily="18" charset="0"/>
            </a:endParaRPr>
          </a:p>
        </p:txBody>
      </p:sp>
      <p:pic>
        <p:nvPicPr>
          <p:cNvPr id="19" name="Picture 3" descr="C:\Users\debbie.wells\Desktop\videoB\images\girlInmat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63146" y="2819400"/>
            <a:ext cx="1156654" cy="3583502"/>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6776494" y="2590800"/>
            <a:ext cx="1114807" cy="615553"/>
          </a:xfrm>
          <a:prstGeom prst="rect">
            <a:avLst/>
          </a:prstGeom>
          <a:noFill/>
        </p:spPr>
        <p:txBody>
          <a:bodyPr wrap="square" rtlCol="0">
            <a:spAutoFit/>
          </a:bodyPr>
          <a:lstStyle/>
          <a:p>
            <a:pPr algn="ctr"/>
            <a:r>
              <a:rPr lang="en-US" sz="1700" dirty="0" smtClean="0">
                <a:solidFill>
                  <a:srgbClr val="003366"/>
                </a:solidFill>
                <a:latin typeface="Franklin Gothic Demi Cond" panose="020B0706030402020204" pitchFamily="34" charset="0"/>
                <a:cs typeface="Arial" panose="020B0604020202020204" pitchFamily="34" charset="0"/>
              </a:rPr>
              <a:t>Community Reentry</a:t>
            </a:r>
            <a:endParaRPr lang="en-US" sz="1700" dirty="0">
              <a:solidFill>
                <a:srgbClr val="003366"/>
              </a:solidFill>
              <a:latin typeface="Franklin Gothic Demi Cond" panose="020B0706030402020204" pitchFamily="34" charset="0"/>
            </a:endParaRPr>
          </a:p>
        </p:txBody>
      </p:sp>
    </p:spTree>
    <p:extLst>
      <p:ext uri="{BB962C8B-B14F-4D97-AF65-F5344CB8AC3E}">
        <p14:creationId xmlns:p14="http://schemas.microsoft.com/office/powerpoint/2010/main" val="48495949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66415" y="2228961"/>
            <a:ext cx="2562697" cy="1200329"/>
          </a:xfrm>
          <a:prstGeom prst="rect">
            <a:avLst/>
          </a:prstGeom>
          <a:noFill/>
        </p:spPr>
        <p:txBody>
          <a:bodyPr wrap="square" rtlCol="0">
            <a:spAutoFit/>
          </a:bodyPr>
          <a:lstStyle/>
          <a:p>
            <a:r>
              <a:rPr lang="en-US" sz="1200" b="1" dirty="0" smtClean="0">
                <a:latin typeface="Arial" panose="020B0604020202020204" pitchFamily="34" charset="0"/>
                <a:cs typeface="Arial" panose="020B0604020202020204" pitchFamily="34" charset="0"/>
              </a:rPr>
              <a:t>Computer Literacy </a:t>
            </a:r>
            <a:br>
              <a:rPr lang="en-US" sz="1200" b="1" dirty="0" smtClean="0">
                <a:latin typeface="Arial" panose="020B0604020202020204" pitchFamily="34" charset="0"/>
                <a:cs typeface="Arial" panose="020B0604020202020204" pitchFamily="34" charset="0"/>
              </a:rPr>
            </a:br>
            <a:r>
              <a:rPr lang="en-US" sz="1200" b="1" dirty="0" smtClean="0">
                <a:latin typeface="Arial" panose="020B0604020202020204" pitchFamily="34" charset="0"/>
                <a:cs typeface="Arial" panose="020B0604020202020204" pitchFamily="34" charset="0"/>
              </a:rPr>
              <a:t>Learning Center:  </a:t>
            </a:r>
            <a:br>
              <a:rPr lang="en-US" sz="1200" b="1" dirty="0" smtClean="0">
                <a:latin typeface="Arial" panose="020B0604020202020204" pitchFamily="34" charset="0"/>
                <a:cs typeface="Arial" panose="020B0604020202020204" pitchFamily="34" charset="0"/>
              </a:rPr>
            </a:br>
            <a:r>
              <a:rPr lang="en-US" sz="1200" dirty="0" smtClean="0">
                <a:latin typeface="Arial" panose="020B0604020202020204" pitchFamily="34" charset="0"/>
                <a:cs typeface="Arial" panose="020B0604020202020204" pitchFamily="34" charset="0"/>
              </a:rPr>
              <a:t>CLLC</a:t>
            </a:r>
            <a:r>
              <a:rPr lang="en-US" sz="1200" b="1" dirty="0" smtClean="0">
                <a:latin typeface="Arial" panose="020B0604020202020204" pitchFamily="34" charset="0"/>
                <a:cs typeface="Arial" panose="020B0604020202020204" pitchFamily="34" charset="0"/>
              </a:rPr>
              <a:t> </a:t>
            </a:r>
            <a:r>
              <a:rPr lang="en-US" sz="1200" dirty="0" smtClean="0">
                <a:latin typeface="Arial" panose="020B0604020202020204" pitchFamily="34" charset="0"/>
                <a:cs typeface="Arial" panose="020B0604020202020204" pitchFamily="34" charset="0"/>
              </a:rPr>
              <a:t>provides classroom </a:t>
            </a:r>
            <a:r>
              <a:rPr lang="en-US" sz="1200" dirty="0">
                <a:latin typeface="Arial" panose="020B0604020202020204" pitchFamily="34" charset="0"/>
                <a:cs typeface="Arial" panose="020B0604020202020204" pitchFamily="34" charset="0"/>
              </a:rPr>
              <a:t>instruction </a:t>
            </a:r>
            <a:r>
              <a:rPr lang="en-US" sz="1200" dirty="0" smtClean="0">
                <a:latin typeface="Arial" panose="020B0604020202020204" pitchFamily="34" charset="0"/>
                <a:cs typeface="Arial" panose="020B0604020202020204" pitchFamily="34" charset="0"/>
              </a:rPr>
              <a:t>that focuses on </a:t>
            </a:r>
            <a:br>
              <a:rPr lang="en-US" sz="1200" dirty="0" smtClean="0">
                <a:latin typeface="Arial" panose="020B0604020202020204" pitchFamily="34" charset="0"/>
                <a:cs typeface="Arial" panose="020B0604020202020204" pitchFamily="34" charset="0"/>
              </a:rPr>
            </a:br>
            <a:r>
              <a:rPr lang="en-US" sz="1200" dirty="0" smtClean="0">
                <a:latin typeface="Arial" panose="020B0604020202020204" pitchFamily="34" charset="0"/>
                <a:cs typeface="Arial" panose="020B0604020202020204" pitchFamily="34" charset="0"/>
              </a:rPr>
              <a:t>basic </a:t>
            </a:r>
            <a:r>
              <a:rPr lang="en-US" sz="1200" dirty="0">
                <a:latin typeface="Arial" panose="020B0604020202020204" pitchFamily="34" charset="0"/>
                <a:cs typeface="Arial" panose="020B0604020202020204" pitchFamily="34" charset="0"/>
              </a:rPr>
              <a:t>proficiency </a:t>
            </a:r>
            <a:r>
              <a:rPr lang="en-US" sz="1200" dirty="0" smtClean="0">
                <a:latin typeface="Arial" panose="020B0604020202020204" pitchFamily="34" charset="0"/>
                <a:cs typeface="Arial" panose="020B0604020202020204" pitchFamily="34" charset="0"/>
              </a:rPr>
              <a:t>in </a:t>
            </a:r>
            <a:r>
              <a:rPr lang="en-US" sz="1200" dirty="0">
                <a:latin typeface="Arial" panose="020B0604020202020204" pitchFamily="34" charset="0"/>
                <a:cs typeface="Arial" panose="020B0604020202020204" pitchFamily="34" charset="0"/>
              </a:rPr>
              <a:t>reading, writing, </a:t>
            </a:r>
            <a:r>
              <a:rPr lang="en-US" sz="1200" dirty="0" smtClean="0">
                <a:latin typeface="Arial" panose="020B0604020202020204" pitchFamily="34" charset="0"/>
                <a:cs typeface="Arial" panose="020B0604020202020204" pitchFamily="34" charset="0"/>
              </a:rPr>
              <a:t>and math.</a:t>
            </a:r>
            <a:endParaRPr lang="en-US" sz="1200" dirty="0">
              <a:latin typeface="Arial" panose="020B0604020202020204" pitchFamily="34" charset="0"/>
              <a:cs typeface="Arial" panose="020B0604020202020204" pitchFamily="34" charset="0"/>
            </a:endParaRPr>
          </a:p>
        </p:txBody>
      </p:sp>
      <p:sp>
        <p:nvSpPr>
          <p:cNvPr id="5" name="TextBox 4"/>
          <p:cNvSpPr txBox="1"/>
          <p:nvPr/>
        </p:nvSpPr>
        <p:spPr>
          <a:xfrm>
            <a:off x="5169451" y="3918756"/>
            <a:ext cx="3126862" cy="1384995"/>
          </a:xfrm>
          <a:prstGeom prst="rect">
            <a:avLst/>
          </a:prstGeom>
          <a:noFill/>
        </p:spPr>
        <p:txBody>
          <a:bodyPr wrap="square" rtlCol="0">
            <a:spAutoFit/>
          </a:bodyPr>
          <a:lstStyle/>
          <a:p>
            <a:r>
              <a:rPr lang="en-US" sz="1200" b="1" dirty="0" smtClean="0">
                <a:latin typeface="Arial" panose="020B0604020202020204" pitchFamily="34" charset="0"/>
                <a:cs typeface="Arial" panose="020B0604020202020204" pitchFamily="34" charset="0"/>
              </a:rPr>
              <a:t>Parolee Service Center: </a:t>
            </a:r>
            <a:br>
              <a:rPr lang="en-US" sz="1200" b="1" dirty="0" smtClean="0">
                <a:latin typeface="Arial" panose="020B0604020202020204" pitchFamily="34" charset="0"/>
                <a:cs typeface="Arial" panose="020B0604020202020204" pitchFamily="34" charset="0"/>
              </a:rPr>
            </a:br>
            <a:r>
              <a:rPr lang="en-US" sz="1200" dirty="0" smtClean="0">
                <a:latin typeface="Arial" panose="020B0604020202020204" pitchFamily="34" charset="0"/>
                <a:cs typeface="Arial" panose="020B0604020202020204" pitchFamily="34" charset="0"/>
              </a:rPr>
              <a:t>PSC  provides residency and support services for parolees that focus </a:t>
            </a:r>
            <a:r>
              <a:rPr lang="en-US" sz="1200" dirty="0">
                <a:latin typeface="Arial" panose="020B0604020202020204" pitchFamily="34" charset="0"/>
                <a:cs typeface="Arial" panose="020B0604020202020204" pitchFamily="34" charset="0"/>
              </a:rPr>
              <a:t>on </a:t>
            </a:r>
            <a:r>
              <a:rPr lang="en-US" sz="1200" dirty="0" smtClean="0">
                <a:latin typeface="Arial" panose="020B0604020202020204" pitchFamily="34" charset="0"/>
                <a:cs typeface="Arial" panose="020B0604020202020204" pitchFamily="34" charset="0"/>
              </a:rPr>
              <a:t>employment</a:t>
            </a:r>
            <a:r>
              <a:rPr lang="en-US" sz="1200" dirty="0">
                <a:latin typeface="Arial" panose="020B0604020202020204" pitchFamily="34" charset="0"/>
                <a:cs typeface="Arial" panose="020B0604020202020204" pitchFamily="34" charset="0"/>
              </a:rPr>
              <a:t>, </a:t>
            </a:r>
            <a:r>
              <a:rPr lang="en-US" sz="1200" dirty="0" smtClean="0">
                <a:latin typeface="Arial" panose="020B0604020202020204" pitchFamily="34" charset="0"/>
                <a:cs typeface="Arial" panose="020B0604020202020204" pitchFamily="34" charset="0"/>
              </a:rPr>
              <a:t>substance use disorder </a:t>
            </a:r>
            <a:r>
              <a:rPr lang="en-US" sz="1200" dirty="0">
                <a:latin typeface="Arial" panose="020B0604020202020204" pitchFamily="34" charset="0"/>
                <a:cs typeface="Arial" panose="020B0604020202020204" pitchFamily="34" charset="0"/>
              </a:rPr>
              <a:t>education, stress management, victim awareness, computer supported literacy, and life skills.</a:t>
            </a:r>
          </a:p>
        </p:txBody>
      </p:sp>
      <p:sp>
        <p:nvSpPr>
          <p:cNvPr id="6" name="TextBox 5"/>
          <p:cNvSpPr txBox="1"/>
          <p:nvPr/>
        </p:nvSpPr>
        <p:spPr>
          <a:xfrm>
            <a:off x="1447800" y="3868832"/>
            <a:ext cx="2590801" cy="1754326"/>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Transitional Housing Program: </a:t>
            </a:r>
            <a:br>
              <a:rPr lang="en-US" sz="1200" b="1" dirty="0">
                <a:latin typeface="Arial" panose="020B0604020202020204" pitchFamily="34" charset="0"/>
                <a:cs typeface="Arial" panose="020B0604020202020204" pitchFamily="34" charset="0"/>
              </a:rPr>
            </a:br>
            <a:r>
              <a:rPr lang="en-US" sz="1200" dirty="0" smtClean="0">
                <a:latin typeface="Arial" panose="020B0604020202020204" pitchFamily="34" charset="0"/>
                <a:cs typeface="Arial" panose="020B0604020202020204" pitchFamily="34" charset="0"/>
              </a:rPr>
              <a:t>THP provides </a:t>
            </a:r>
            <a:r>
              <a:rPr lang="en-US" sz="1200" dirty="0">
                <a:latin typeface="Arial" panose="020B0604020202020204" pitchFamily="34" charset="0"/>
                <a:cs typeface="Arial" panose="020B0604020202020204" pitchFamily="34" charset="0"/>
              </a:rPr>
              <a:t>residency and support services that focus on </a:t>
            </a:r>
            <a:r>
              <a:rPr lang="en-US" sz="1200" dirty="0" smtClean="0">
                <a:latin typeface="Arial" panose="020B0604020202020204" pitchFamily="34" charset="0"/>
                <a:cs typeface="Arial" panose="020B0604020202020204" pitchFamily="34" charset="0"/>
              </a:rPr>
              <a:t/>
            </a:r>
            <a:br>
              <a:rPr lang="en-US" sz="1200" dirty="0" smtClean="0">
                <a:latin typeface="Arial" panose="020B0604020202020204" pitchFamily="34" charset="0"/>
                <a:cs typeface="Arial" panose="020B0604020202020204" pitchFamily="34" charset="0"/>
              </a:rPr>
            </a:br>
            <a:r>
              <a:rPr lang="en-US" sz="1200" dirty="0" smtClean="0">
                <a:latin typeface="Arial" panose="020B0604020202020204" pitchFamily="34" charset="0"/>
                <a:cs typeface="Arial" panose="020B0604020202020204" pitchFamily="34" charset="0"/>
              </a:rPr>
              <a:t>long-term </a:t>
            </a:r>
            <a:r>
              <a:rPr lang="en-US" sz="1200" dirty="0">
                <a:latin typeface="Arial" panose="020B0604020202020204" pitchFamily="34" charset="0"/>
                <a:cs typeface="Arial" panose="020B0604020202020204" pitchFamily="34" charset="0"/>
              </a:rPr>
              <a:t>o</a:t>
            </a:r>
            <a:r>
              <a:rPr lang="en-US" sz="1200" dirty="0" smtClean="0">
                <a:latin typeface="Arial" panose="020B0604020202020204" pitchFamily="34" charset="0"/>
                <a:cs typeface="Arial" panose="020B0604020202020204" pitchFamily="34" charset="0"/>
              </a:rPr>
              <a:t>ffender </a:t>
            </a:r>
            <a:r>
              <a:rPr lang="en-US" sz="1200" dirty="0">
                <a:latin typeface="Arial" panose="020B0604020202020204" pitchFamily="34" charset="0"/>
                <a:cs typeface="Arial" panose="020B0604020202020204" pitchFamily="34" charset="0"/>
              </a:rPr>
              <a:t>needs such </a:t>
            </a:r>
            <a:r>
              <a:rPr lang="en-US" sz="1200" dirty="0" smtClean="0">
                <a:latin typeface="Arial" panose="020B0604020202020204" pitchFamily="34" charset="0"/>
                <a:cs typeface="Arial" panose="020B0604020202020204" pitchFamily="34" charset="0"/>
              </a:rPr>
              <a:t/>
            </a:r>
            <a:br>
              <a:rPr lang="en-US" sz="1200" dirty="0" smtClean="0">
                <a:latin typeface="Arial" panose="020B0604020202020204" pitchFamily="34" charset="0"/>
                <a:cs typeface="Arial" panose="020B0604020202020204" pitchFamily="34" charset="0"/>
              </a:rPr>
            </a:br>
            <a:r>
              <a:rPr lang="en-US" sz="1200" dirty="0" smtClean="0">
                <a:latin typeface="Arial" panose="020B0604020202020204" pitchFamily="34" charset="0"/>
                <a:cs typeface="Arial" panose="020B0604020202020204" pitchFamily="34" charset="0"/>
              </a:rPr>
              <a:t>as </a:t>
            </a:r>
            <a:r>
              <a:rPr lang="en-US" sz="1200" dirty="0">
                <a:latin typeface="Arial" panose="020B0604020202020204" pitchFamily="34" charset="0"/>
                <a:cs typeface="Arial" panose="020B0604020202020204" pitchFamily="34" charset="0"/>
              </a:rPr>
              <a:t>employment, job search and placement training, stress management, victim awareness, computer supported literacy, </a:t>
            </a:r>
            <a:r>
              <a:rPr lang="en-US" sz="1200" dirty="0" smtClean="0">
                <a:latin typeface="Arial" panose="020B0604020202020204" pitchFamily="34" charset="0"/>
                <a:cs typeface="Arial" panose="020B0604020202020204" pitchFamily="34" charset="0"/>
              </a:rPr>
              <a:t/>
            </a:r>
            <a:br>
              <a:rPr lang="en-US" sz="1200" dirty="0" smtClean="0">
                <a:latin typeface="Arial" panose="020B0604020202020204" pitchFamily="34" charset="0"/>
                <a:cs typeface="Arial" panose="020B0604020202020204" pitchFamily="34" charset="0"/>
              </a:rPr>
            </a:br>
            <a:r>
              <a:rPr lang="en-US" sz="1200" dirty="0" smtClean="0">
                <a:latin typeface="Arial" panose="020B0604020202020204" pitchFamily="34" charset="0"/>
                <a:cs typeface="Arial" panose="020B0604020202020204" pitchFamily="34" charset="0"/>
              </a:rPr>
              <a:t>and </a:t>
            </a:r>
            <a:r>
              <a:rPr lang="en-US" sz="1200" dirty="0">
                <a:latin typeface="Arial" panose="020B0604020202020204" pitchFamily="34" charset="0"/>
                <a:cs typeface="Arial" panose="020B0604020202020204" pitchFamily="34" charset="0"/>
              </a:rPr>
              <a:t>life skills</a:t>
            </a:r>
            <a:r>
              <a:rPr lang="en-US" sz="1200" dirty="0" smtClean="0">
                <a:latin typeface="Arial" panose="020B0604020202020204" pitchFamily="34" charset="0"/>
                <a:cs typeface="Arial" panose="020B0604020202020204" pitchFamily="34" charset="0"/>
              </a:rPr>
              <a:t>.</a:t>
            </a:r>
            <a:endParaRPr lang="en-US" sz="1200" dirty="0">
              <a:latin typeface="Arial" panose="020B0604020202020204" pitchFamily="34" charset="0"/>
              <a:cs typeface="Arial" panose="020B0604020202020204" pitchFamily="34" charset="0"/>
            </a:endParaRPr>
          </a:p>
        </p:txBody>
      </p:sp>
      <p:sp>
        <p:nvSpPr>
          <p:cNvPr id="10" name="Rectangle 9"/>
          <p:cNvSpPr/>
          <p:nvPr/>
        </p:nvSpPr>
        <p:spPr bwMode="auto">
          <a:xfrm>
            <a:off x="4262671" y="3996951"/>
            <a:ext cx="834479" cy="834479"/>
          </a:xfrm>
          <a:prstGeom prst="rect">
            <a:avLst/>
          </a:prstGeom>
          <a:solidFill>
            <a:srgbClr val="003366"/>
          </a:solidFill>
          <a:ln w="12700" cap="sq"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Garamond" pitchFamily="18" charset="0"/>
            </a:endParaRPr>
          </a:p>
        </p:txBody>
      </p:sp>
      <p:sp>
        <p:nvSpPr>
          <p:cNvPr id="11" name="Rectangle 10"/>
          <p:cNvSpPr/>
          <p:nvPr/>
        </p:nvSpPr>
        <p:spPr bwMode="auto">
          <a:xfrm>
            <a:off x="600113" y="3945032"/>
            <a:ext cx="834479" cy="834479"/>
          </a:xfrm>
          <a:prstGeom prst="rect">
            <a:avLst/>
          </a:prstGeom>
          <a:solidFill>
            <a:srgbClr val="003366"/>
          </a:solidFill>
          <a:ln w="12700" cap="sq"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Garamond" pitchFamily="18" charset="0"/>
            </a:endParaRPr>
          </a:p>
        </p:txBody>
      </p:sp>
      <p:sp>
        <p:nvSpPr>
          <p:cNvPr id="13" name="TextBox 12"/>
          <p:cNvSpPr txBox="1"/>
          <p:nvPr/>
        </p:nvSpPr>
        <p:spPr>
          <a:xfrm>
            <a:off x="4029113" y="4229524"/>
            <a:ext cx="1301594" cy="369332"/>
          </a:xfrm>
          <a:prstGeom prst="rect">
            <a:avLst/>
          </a:prstGeom>
          <a:noFill/>
        </p:spPr>
        <p:txBody>
          <a:bodyPr wrap="square" rtlCol="0">
            <a:spAutoFit/>
          </a:bodyPr>
          <a:lstStyle/>
          <a:p>
            <a:pPr algn="ctr"/>
            <a:r>
              <a:rPr lang="en-US" b="1" dirty="0" smtClean="0">
                <a:solidFill>
                  <a:srgbClr val="FFC000"/>
                </a:solidFill>
                <a:latin typeface="Arial" panose="020B0604020202020204" pitchFamily="34" charset="0"/>
                <a:cs typeface="Arial" panose="020B0604020202020204" pitchFamily="34" charset="0"/>
              </a:rPr>
              <a:t>PSC</a:t>
            </a:r>
            <a:endParaRPr lang="en-US" b="1" dirty="0">
              <a:solidFill>
                <a:srgbClr val="FFC000"/>
              </a:solidFill>
            </a:endParaRPr>
          </a:p>
        </p:txBody>
      </p:sp>
      <p:sp>
        <p:nvSpPr>
          <p:cNvPr id="14" name="TextBox 13"/>
          <p:cNvSpPr txBox="1"/>
          <p:nvPr/>
        </p:nvSpPr>
        <p:spPr>
          <a:xfrm>
            <a:off x="391974" y="4177605"/>
            <a:ext cx="1262478" cy="369332"/>
          </a:xfrm>
          <a:prstGeom prst="rect">
            <a:avLst/>
          </a:prstGeom>
          <a:noFill/>
        </p:spPr>
        <p:txBody>
          <a:bodyPr wrap="square" rtlCol="0">
            <a:spAutoFit/>
          </a:bodyPr>
          <a:lstStyle/>
          <a:p>
            <a:pPr algn="ctr"/>
            <a:r>
              <a:rPr lang="en-US" b="1" dirty="0" smtClean="0">
                <a:solidFill>
                  <a:srgbClr val="FFC000"/>
                </a:solidFill>
                <a:latin typeface="Arial" panose="020B0604020202020204" pitchFamily="34" charset="0"/>
                <a:cs typeface="Arial" panose="020B0604020202020204" pitchFamily="34" charset="0"/>
              </a:rPr>
              <a:t>THP</a:t>
            </a:r>
            <a:endParaRPr lang="en-US" b="1" dirty="0">
              <a:solidFill>
                <a:srgbClr val="FFC000"/>
              </a:solidFill>
            </a:endParaRPr>
          </a:p>
        </p:txBody>
      </p:sp>
      <p:cxnSp>
        <p:nvCxnSpPr>
          <p:cNvPr id="15" name="Straight Connector 14"/>
          <p:cNvCxnSpPr/>
          <p:nvPr/>
        </p:nvCxnSpPr>
        <p:spPr bwMode="auto">
          <a:xfrm>
            <a:off x="762000" y="1828800"/>
            <a:ext cx="7772400" cy="0"/>
          </a:xfrm>
          <a:prstGeom prst="line">
            <a:avLst/>
          </a:prstGeom>
          <a:noFill/>
          <a:ln w="12700" cap="sq" cmpd="sng" algn="ctr">
            <a:solidFill>
              <a:schemeClr val="bg1">
                <a:lumMod val="50000"/>
                <a:lumOff val="50000"/>
              </a:schemeClr>
            </a:solidFill>
            <a:prstDash val="dash"/>
            <a:round/>
            <a:headEnd type="none" w="med" len="med"/>
            <a:tailEnd type="none" w="med" len="med"/>
          </a:ln>
          <a:effectLst/>
        </p:spPr>
      </p:cxnSp>
      <p:cxnSp>
        <p:nvCxnSpPr>
          <p:cNvPr id="16" name="Straight Connector 15"/>
          <p:cNvCxnSpPr/>
          <p:nvPr/>
        </p:nvCxnSpPr>
        <p:spPr bwMode="auto">
          <a:xfrm>
            <a:off x="8534400" y="1828800"/>
            <a:ext cx="0" cy="3290285"/>
          </a:xfrm>
          <a:prstGeom prst="line">
            <a:avLst/>
          </a:prstGeom>
          <a:noFill/>
          <a:ln w="12700" cap="sq" cmpd="sng" algn="ctr">
            <a:solidFill>
              <a:schemeClr val="bg1">
                <a:lumMod val="50000"/>
                <a:lumOff val="50000"/>
              </a:schemeClr>
            </a:solidFill>
            <a:prstDash val="dash"/>
            <a:round/>
            <a:headEnd type="none" w="med" len="med"/>
            <a:tailEnd type="none" w="med" len="med"/>
          </a:ln>
          <a:effectLst/>
        </p:spPr>
      </p:cxnSp>
      <p:sp>
        <p:nvSpPr>
          <p:cNvPr id="17" name="Rectangle 16"/>
          <p:cNvSpPr/>
          <p:nvPr/>
        </p:nvSpPr>
        <p:spPr bwMode="auto">
          <a:xfrm>
            <a:off x="604046" y="2308882"/>
            <a:ext cx="834479" cy="834479"/>
          </a:xfrm>
          <a:prstGeom prst="rect">
            <a:avLst/>
          </a:prstGeom>
          <a:solidFill>
            <a:srgbClr val="003366"/>
          </a:solidFill>
          <a:ln w="12700" cap="sq"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Garamond" pitchFamily="18" charset="0"/>
            </a:endParaRPr>
          </a:p>
        </p:txBody>
      </p:sp>
      <p:sp>
        <p:nvSpPr>
          <p:cNvPr id="8" name="TextBox 7"/>
          <p:cNvSpPr txBox="1"/>
          <p:nvPr/>
        </p:nvSpPr>
        <p:spPr>
          <a:xfrm>
            <a:off x="381000" y="2541456"/>
            <a:ext cx="1301594" cy="369332"/>
          </a:xfrm>
          <a:prstGeom prst="rect">
            <a:avLst/>
          </a:prstGeom>
          <a:noFill/>
        </p:spPr>
        <p:txBody>
          <a:bodyPr wrap="square" rtlCol="0">
            <a:spAutoFit/>
          </a:bodyPr>
          <a:lstStyle/>
          <a:p>
            <a:pPr algn="ctr"/>
            <a:r>
              <a:rPr lang="en-US" b="1" dirty="0" smtClean="0">
                <a:solidFill>
                  <a:srgbClr val="FFC000"/>
                </a:solidFill>
                <a:latin typeface="Arial" panose="020B0604020202020204" pitchFamily="34" charset="0"/>
                <a:cs typeface="Arial" panose="020B0604020202020204" pitchFamily="34" charset="0"/>
              </a:rPr>
              <a:t>CLLC</a:t>
            </a:r>
            <a:endParaRPr lang="en-US" b="1" dirty="0">
              <a:solidFill>
                <a:srgbClr val="FFC000"/>
              </a:solidFill>
            </a:endParaRPr>
          </a:p>
        </p:txBody>
      </p:sp>
      <p:sp>
        <p:nvSpPr>
          <p:cNvPr id="4" name="TextBox 3"/>
          <p:cNvSpPr txBox="1"/>
          <p:nvPr/>
        </p:nvSpPr>
        <p:spPr>
          <a:xfrm>
            <a:off x="5182267" y="2242356"/>
            <a:ext cx="3114046" cy="1200329"/>
          </a:xfrm>
          <a:prstGeom prst="rect">
            <a:avLst/>
          </a:prstGeom>
          <a:noFill/>
        </p:spPr>
        <p:txBody>
          <a:bodyPr wrap="square" rtlCol="0">
            <a:spAutoFit/>
          </a:bodyPr>
          <a:lstStyle/>
          <a:p>
            <a:r>
              <a:rPr lang="en-US" sz="1200" b="1" dirty="0" smtClean="0">
                <a:latin typeface="Arial" panose="020B0604020202020204" pitchFamily="34" charset="0"/>
                <a:cs typeface="Arial" panose="020B0604020202020204" pitchFamily="34" charset="0"/>
              </a:rPr>
              <a:t>Day Reporting Centers: </a:t>
            </a:r>
            <a:br>
              <a:rPr lang="en-US" sz="1200" b="1" dirty="0" smtClean="0">
                <a:latin typeface="Arial" panose="020B0604020202020204" pitchFamily="34" charset="0"/>
                <a:cs typeface="Arial" panose="020B0604020202020204" pitchFamily="34" charset="0"/>
              </a:rPr>
            </a:br>
            <a:r>
              <a:rPr lang="en-US" sz="1200" dirty="0" smtClean="0">
                <a:latin typeface="Arial" panose="020B0604020202020204" pitchFamily="34" charset="0"/>
                <a:cs typeface="Arial" panose="020B0604020202020204" pitchFamily="34" charset="0"/>
              </a:rPr>
              <a:t>DRC addresses the </a:t>
            </a:r>
            <a:r>
              <a:rPr lang="en-US" sz="1200" dirty="0">
                <a:latin typeface="Arial" panose="020B0604020202020204" pitchFamily="34" charset="0"/>
                <a:cs typeface="Arial" panose="020B0604020202020204" pitchFamily="34" charset="0"/>
              </a:rPr>
              <a:t>assessed needs of parolee </a:t>
            </a:r>
            <a:r>
              <a:rPr lang="en-US" sz="1200" dirty="0" smtClean="0">
                <a:latin typeface="Arial" panose="020B0604020202020204" pitchFamily="34" charset="0"/>
                <a:cs typeface="Arial" panose="020B0604020202020204" pitchFamily="34" charset="0"/>
              </a:rPr>
              <a:t>participants. Services include counseling, education, family reintegration, substance use disorder education, life skills training, and more. </a:t>
            </a:r>
            <a:endParaRPr lang="en-US" sz="1200" dirty="0">
              <a:latin typeface="Arial" panose="020B0604020202020204" pitchFamily="34" charset="0"/>
              <a:cs typeface="Arial" panose="020B0604020202020204" pitchFamily="34" charset="0"/>
            </a:endParaRPr>
          </a:p>
        </p:txBody>
      </p:sp>
      <p:sp>
        <p:nvSpPr>
          <p:cNvPr id="25" name="Rectangle 24"/>
          <p:cNvSpPr/>
          <p:nvPr/>
        </p:nvSpPr>
        <p:spPr bwMode="auto">
          <a:xfrm>
            <a:off x="4272622" y="2324032"/>
            <a:ext cx="834479" cy="834479"/>
          </a:xfrm>
          <a:prstGeom prst="rect">
            <a:avLst/>
          </a:prstGeom>
          <a:solidFill>
            <a:srgbClr val="003366"/>
          </a:solidFill>
          <a:ln w="12700" cap="sq"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Garamond" pitchFamily="18" charset="0"/>
            </a:endParaRPr>
          </a:p>
        </p:txBody>
      </p:sp>
      <p:sp>
        <p:nvSpPr>
          <p:cNvPr id="12" name="TextBox 11"/>
          <p:cNvSpPr txBox="1"/>
          <p:nvPr/>
        </p:nvSpPr>
        <p:spPr>
          <a:xfrm>
            <a:off x="4029113" y="2575181"/>
            <a:ext cx="1301594" cy="369332"/>
          </a:xfrm>
          <a:prstGeom prst="rect">
            <a:avLst/>
          </a:prstGeom>
          <a:noFill/>
        </p:spPr>
        <p:txBody>
          <a:bodyPr wrap="square" rtlCol="0">
            <a:spAutoFit/>
          </a:bodyPr>
          <a:lstStyle/>
          <a:p>
            <a:pPr algn="ctr"/>
            <a:r>
              <a:rPr lang="en-US" b="1" dirty="0" smtClean="0">
                <a:solidFill>
                  <a:srgbClr val="FFC000"/>
                </a:solidFill>
                <a:latin typeface="Arial" panose="020B0604020202020204" pitchFamily="34" charset="0"/>
                <a:cs typeface="Arial" panose="020B0604020202020204" pitchFamily="34" charset="0"/>
              </a:rPr>
              <a:t>DRC</a:t>
            </a:r>
            <a:endParaRPr lang="en-US" b="1" dirty="0">
              <a:solidFill>
                <a:srgbClr val="FFC000"/>
              </a:solidFill>
            </a:endParaRPr>
          </a:p>
        </p:txBody>
      </p:sp>
      <p:sp>
        <p:nvSpPr>
          <p:cNvPr id="18" name="TextBox 17"/>
          <p:cNvSpPr txBox="1"/>
          <p:nvPr/>
        </p:nvSpPr>
        <p:spPr>
          <a:xfrm>
            <a:off x="523913" y="1295400"/>
            <a:ext cx="7848600" cy="553998"/>
          </a:xfrm>
          <a:prstGeom prst="rect">
            <a:avLst/>
          </a:prstGeom>
          <a:noFill/>
        </p:spPr>
        <p:txBody>
          <a:bodyPr wrap="square" rtlCol="0">
            <a:spAutoFit/>
          </a:bodyPr>
          <a:lstStyle/>
          <a:p>
            <a:r>
              <a:rPr lang="en-US" sz="3000" dirty="0" smtClean="0">
                <a:solidFill>
                  <a:schemeClr val="bg1"/>
                </a:solidFill>
                <a:latin typeface="Arial" panose="020B0604020202020204" pitchFamily="34" charset="0"/>
                <a:cs typeface="Arial" panose="020B0604020202020204" pitchFamily="34" charset="0"/>
              </a:rPr>
              <a:t>Community Reentry | </a:t>
            </a:r>
            <a:r>
              <a:rPr lang="en-US" sz="3000" b="1" dirty="0" smtClean="0">
                <a:solidFill>
                  <a:srgbClr val="003366"/>
                </a:solidFill>
                <a:latin typeface="Arial" panose="020B0604020202020204" pitchFamily="34" charset="0"/>
                <a:cs typeface="Arial" panose="020B0604020202020204" pitchFamily="34" charset="0"/>
              </a:rPr>
              <a:t>PROGRAMS</a:t>
            </a:r>
            <a:endParaRPr lang="en-US" sz="3000" dirty="0">
              <a:solidFill>
                <a:srgbClr val="003366"/>
              </a:solidFill>
              <a:latin typeface="Arial" panose="020B0604020202020204" pitchFamily="34" charset="0"/>
              <a:cs typeface="Arial" panose="020B0604020202020204" pitchFamily="34" charset="0"/>
            </a:endParaRPr>
          </a:p>
        </p:txBody>
      </p:sp>
      <p:sp>
        <p:nvSpPr>
          <p:cNvPr id="9" name="TextBox 8"/>
          <p:cNvSpPr txBox="1"/>
          <p:nvPr/>
        </p:nvSpPr>
        <p:spPr>
          <a:xfrm>
            <a:off x="4419600" y="5633074"/>
            <a:ext cx="4114800" cy="369332"/>
          </a:xfrm>
          <a:prstGeom prst="rect">
            <a:avLst/>
          </a:prstGeom>
          <a:noFill/>
        </p:spPr>
        <p:txBody>
          <a:bodyPr wrap="square" rtlCol="0">
            <a:spAutoFit/>
          </a:bodyPr>
          <a:lstStyle/>
          <a:p>
            <a:pPr algn="r"/>
            <a:r>
              <a:rPr lang="en-US" b="1" dirty="0" smtClean="0">
                <a:latin typeface="Arial" panose="020B0604020202020204" pitchFamily="34" charset="0"/>
                <a:cs typeface="Arial" panose="020B0604020202020204" pitchFamily="34" charset="0"/>
              </a:rPr>
              <a:t>Continued on next page…</a:t>
            </a:r>
            <a:endParaRPr lang="en-US" dirty="0"/>
          </a:p>
        </p:txBody>
      </p:sp>
    </p:spTree>
    <p:extLst>
      <p:ext uri="{BB962C8B-B14F-4D97-AF65-F5344CB8AC3E}">
        <p14:creationId xmlns:p14="http://schemas.microsoft.com/office/powerpoint/2010/main" val="128525053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83084" y="1295400"/>
            <a:ext cx="7162800" cy="1292662"/>
          </a:xfrm>
          <a:prstGeom prst="rect">
            <a:avLst/>
          </a:prstGeom>
          <a:noFill/>
        </p:spPr>
        <p:txBody>
          <a:bodyPr wrap="square" rtlCol="0">
            <a:spAutoFit/>
          </a:bodyPr>
          <a:lstStyle/>
          <a:p>
            <a:r>
              <a:rPr lang="en-US" sz="3000" dirty="0" smtClean="0">
                <a:solidFill>
                  <a:schemeClr val="bg1"/>
                </a:solidFill>
                <a:latin typeface="Arial" panose="020B0604020202020204" pitchFamily="34" charset="0"/>
                <a:cs typeface="Arial" panose="020B0604020202020204" pitchFamily="34" charset="0"/>
              </a:rPr>
              <a:t>Community Reentry | </a:t>
            </a:r>
            <a:r>
              <a:rPr lang="en-US" sz="3000" b="1" dirty="0" smtClean="0">
                <a:solidFill>
                  <a:srgbClr val="003366"/>
                </a:solidFill>
                <a:latin typeface="Arial" panose="020B0604020202020204" pitchFamily="34" charset="0"/>
                <a:cs typeface="Arial" panose="020B0604020202020204" pitchFamily="34" charset="0"/>
              </a:rPr>
              <a:t>PROGRAMS</a:t>
            </a:r>
            <a:endParaRPr lang="en-US" sz="3000" dirty="0">
              <a:solidFill>
                <a:srgbClr val="003366"/>
              </a:solidFill>
              <a:latin typeface="Arial" panose="020B0604020202020204" pitchFamily="34" charset="0"/>
              <a:cs typeface="Arial" panose="020B0604020202020204" pitchFamily="34" charset="0"/>
            </a:endParaRPr>
          </a:p>
          <a:p>
            <a:endParaRPr lang="en-US" sz="3000" dirty="0" smtClean="0">
              <a:solidFill>
                <a:schemeClr val="bg1"/>
              </a:solidFill>
              <a:latin typeface="Arial" panose="020B0604020202020204" pitchFamily="34" charset="0"/>
              <a:cs typeface="Arial" panose="020B0604020202020204" pitchFamily="34" charset="0"/>
            </a:endParaRPr>
          </a:p>
          <a:p>
            <a:endParaRPr lang="en-US" b="1" dirty="0" smtClean="0">
              <a:solidFill>
                <a:schemeClr val="bg1"/>
              </a:solidFill>
              <a:latin typeface="Arial" panose="020B0604020202020204" pitchFamily="34" charset="0"/>
              <a:cs typeface="Arial" panose="020B0604020202020204" pitchFamily="34" charset="0"/>
            </a:endParaRPr>
          </a:p>
        </p:txBody>
      </p:sp>
      <p:sp>
        <p:nvSpPr>
          <p:cNvPr id="3" name="TextBox 2"/>
          <p:cNvSpPr txBox="1"/>
          <p:nvPr/>
        </p:nvSpPr>
        <p:spPr>
          <a:xfrm>
            <a:off x="5492594" y="2286000"/>
            <a:ext cx="2819399" cy="1015663"/>
          </a:xfrm>
          <a:prstGeom prst="rect">
            <a:avLst/>
          </a:prstGeom>
          <a:noFill/>
        </p:spPr>
        <p:txBody>
          <a:bodyPr wrap="square" rtlCol="0">
            <a:spAutoFit/>
          </a:bodyPr>
          <a:lstStyle/>
          <a:p>
            <a:r>
              <a:rPr lang="en-US" sz="1200" b="1" dirty="0" smtClean="0">
                <a:latin typeface="Arial" panose="020B0604020202020204" pitchFamily="34" charset="0"/>
                <a:cs typeface="Arial" panose="020B0604020202020204" pitchFamily="34" charset="0"/>
              </a:rPr>
              <a:t>Caltrans Work Crew Program</a:t>
            </a:r>
            <a:r>
              <a:rPr lang="en-US" sz="1200" dirty="0" smtClean="0">
                <a:latin typeface="Arial" panose="020B0604020202020204" pitchFamily="34" charset="0"/>
                <a:cs typeface="Arial" panose="020B0604020202020204" pitchFamily="34" charset="0"/>
              </a:rPr>
              <a:t>: </a:t>
            </a:r>
            <a:br>
              <a:rPr lang="en-US" sz="1200" dirty="0" smtClean="0">
                <a:latin typeface="Arial" panose="020B0604020202020204" pitchFamily="34" charset="0"/>
                <a:cs typeface="Arial" panose="020B0604020202020204" pitchFamily="34" charset="0"/>
              </a:rPr>
            </a:br>
            <a:r>
              <a:rPr lang="en-US" sz="1200" dirty="0" smtClean="0">
                <a:latin typeface="Arial" panose="020B0604020202020204" pitchFamily="34" charset="0"/>
                <a:cs typeface="Arial" panose="020B0604020202020204" pitchFamily="34" charset="0"/>
              </a:rPr>
              <a:t>This program provides </a:t>
            </a:r>
            <a:r>
              <a:rPr lang="en-US" sz="1200" dirty="0">
                <a:latin typeface="Arial" panose="020B0604020202020204" pitchFamily="34" charset="0"/>
                <a:cs typeface="Arial" panose="020B0604020202020204" pitchFamily="34" charset="0"/>
              </a:rPr>
              <a:t>transitional employment through litter abatement services for </a:t>
            </a:r>
            <a:r>
              <a:rPr lang="en-US" sz="1200" dirty="0" smtClean="0">
                <a:latin typeface="Arial" panose="020B0604020202020204" pitchFamily="34" charset="0"/>
                <a:cs typeface="Arial" panose="020B0604020202020204" pitchFamily="34" charset="0"/>
              </a:rPr>
              <a:t>the California Department of Transportation.</a:t>
            </a:r>
            <a:endParaRPr lang="en-US" sz="1200" dirty="0">
              <a:latin typeface="Arial" panose="020B0604020202020204" pitchFamily="34" charset="0"/>
              <a:cs typeface="Arial" panose="020B0604020202020204" pitchFamily="34" charset="0"/>
            </a:endParaRPr>
          </a:p>
        </p:txBody>
      </p:sp>
      <p:sp>
        <p:nvSpPr>
          <p:cNvPr id="4" name="TextBox 3"/>
          <p:cNvSpPr txBox="1"/>
          <p:nvPr/>
        </p:nvSpPr>
        <p:spPr>
          <a:xfrm>
            <a:off x="5492593" y="3733800"/>
            <a:ext cx="2971801" cy="1754326"/>
          </a:xfrm>
          <a:prstGeom prst="rect">
            <a:avLst/>
          </a:prstGeom>
          <a:noFill/>
        </p:spPr>
        <p:txBody>
          <a:bodyPr wrap="square" rtlCol="0">
            <a:spAutoFit/>
          </a:bodyPr>
          <a:lstStyle/>
          <a:p>
            <a:r>
              <a:rPr lang="en-US" sz="1200" b="1" dirty="0" smtClean="0">
                <a:latin typeface="Arial" panose="020B0604020202020204" pitchFamily="34" charset="0"/>
                <a:cs typeface="Arial" panose="020B0604020202020204" pitchFamily="34" charset="0"/>
              </a:rPr>
              <a:t>Specialized Treatment </a:t>
            </a:r>
            <a:br>
              <a:rPr lang="en-US" sz="1200" b="1" dirty="0" smtClean="0">
                <a:latin typeface="Arial" panose="020B0604020202020204" pitchFamily="34" charset="0"/>
                <a:cs typeface="Arial" panose="020B0604020202020204" pitchFamily="34" charset="0"/>
              </a:rPr>
            </a:br>
            <a:r>
              <a:rPr lang="en-US" sz="1200" b="1" dirty="0" smtClean="0">
                <a:latin typeface="Arial" panose="020B0604020202020204" pitchFamily="34" charset="0"/>
                <a:cs typeface="Arial" panose="020B0604020202020204" pitchFamily="34" charset="0"/>
              </a:rPr>
              <a:t>for Optimized Programming</a:t>
            </a:r>
            <a:r>
              <a:rPr lang="en-US" sz="1200" dirty="0" smtClean="0">
                <a:latin typeface="Arial" panose="020B0604020202020204" pitchFamily="34" charset="0"/>
                <a:cs typeface="Arial" panose="020B0604020202020204" pitchFamily="34" charset="0"/>
              </a:rPr>
              <a:t>: </a:t>
            </a:r>
            <a:br>
              <a:rPr lang="en-US" sz="1200" dirty="0" smtClean="0">
                <a:latin typeface="Arial" panose="020B0604020202020204" pitchFamily="34" charset="0"/>
                <a:cs typeface="Arial" panose="020B0604020202020204" pitchFamily="34" charset="0"/>
              </a:rPr>
            </a:br>
            <a:r>
              <a:rPr lang="en-US" sz="1200" dirty="0" smtClean="0">
                <a:latin typeface="Arial" panose="020B0604020202020204" pitchFamily="34" charset="0"/>
                <a:cs typeface="Arial" panose="020B0604020202020204" pitchFamily="34" charset="0"/>
              </a:rPr>
              <a:t>STOP assists parolees </a:t>
            </a:r>
            <a:r>
              <a:rPr lang="en-US" sz="1200" dirty="0">
                <a:latin typeface="Arial" panose="020B0604020202020204" pitchFamily="34" charset="0"/>
                <a:cs typeface="Arial" panose="020B0604020202020204" pitchFamily="34" charset="0"/>
              </a:rPr>
              <a:t>during their transition into the community. </a:t>
            </a:r>
            <a:r>
              <a:rPr lang="en-US" sz="1200" dirty="0" smtClean="0">
                <a:latin typeface="Arial" panose="020B0604020202020204" pitchFamily="34" charset="0"/>
                <a:cs typeface="Arial" panose="020B0604020202020204" pitchFamily="34" charset="0"/>
              </a:rPr>
              <a:t>Includes substance use disorder treatment, detoxification, health education,</a:t>
            </a:r>
          </a:p>
          <a:p>
            <a:r>
              <a:rPr lang="en-US" sz="1200" dirty="0" smtClean="0">
                <a:latin typeface="Arial" panose="020B0604020202020204" pitchFamily="34" charset="0"/>
                <a:cs typeface="Arial" panose="020B0604020202020204" pitchFamily="34" charset="0"/>
              </a:rPr>
              <a:t>life skills, family </a:t>
            </a:r>
            <a:r>
              <a:rPr lang="en-US" sz="1200" dirty="0">
                <a:latin typeface="Arial" panose="020B0604020202020204" pitchFamily="34" charset="0"/>
                <a:cs typeface="Arial" panose="020B0604020202020204" pitchFamily="34" charset="0"/>
              </a:rPr>
              <a:t>and </a:t>
            </a:r>
            <a:r>
              <a:rPr lang="en-US" sz="1200" dirty="0" smtClean="0">
                <a:latin typeface="Arial" panose="020B0604020202020204" pitchFamily="34" charset="0"/>
                <a:cs typeface="Arial" panose="020B0604020202020204" pitchFamily="34" charset="0"/>
              </a:rPr>
              <a:t>group </a:t>
            </a:r>
            <a:r>
              <a:rPr lang="en-US" sz="1200" dirty="0">
                <a:latin typeface="Arial" panose="020B0604020202020204" pitchFamily="34" charset="0"/>
                <a:cs typeface="Arial" panose="020B0604020202020204" pitchFamily="34" charset="0"/>
              </a:rPr>
              <a:t>c</a:t>
            </a:r>
            <a:r>
              <a:rPr lang="en-US" sz="1200" dirty="0" smtClean="0">
                <a:latin typeface="Arial" panose="020B0604020202020204" pitchFamily="34" charset="0"/>
                <a:cs typeface="Arial" panose="020B0604020202020204" pitchFamily="34" charset="0"/>
              </a:rPr>
              <a:t>ounseling, sober living </a:t>
            </a:r>
            <a:r>
              <a:rPr lang="en-US" sz="1200" dirty="0">
                <a:latin typeface="Arial" panose="020B0604020202020204" pitchFamily="34" charset="0"/>
                <a:cs typeface="Arial" panose="020B0604020202020204" pitchFamily="34" charset="0"/>
              </a:rPr>
              <a:t>h</a:t>
            </a:r>
            <a:r>
              <a:rPr lang="en-US" sz="1200" dirty="0" smtClean="0">
                <a:latin typeface="Arial" panose="020B0604020202020204" pitchFamily="34" charset="0"/>
                <a:cs typeface="Arial" panose="020B0604020202020204" pitchFamily="34" charset="0"/>
              </a:rPr>
              <a:t>ousing and more.</a:t>
            </a:r>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p:txBody>
      </p:sp>
      <p:sp>
        <p:nvSpPr>
          <p:cNvPr id="7" name="Rectangle 6"/>
          <p:cNvSpPr/>
          <p:nvPr/>
        </p:nvSpPr>
        <p:spPr bwMode="auto">
          <a:xfrm>
            <a:off x="4576958" y="2365921"/>
            <a:ext cx="834479" cy="834479"/>
          </a:xfrm>
          <a:prstGeom prst="rect">
            <a:avLst/>
          </a:prstGeom>
          <a:solidFill>
            <a:srgbClr val="003366"/>
          </a:solidFill>
          <a:ln w="12700" cap="sq"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Garamond" pitchFamily="18" charset="0"/>
            </a:endParaRPr>
          </a:p>
        </p:txBody>
      </p:sp>
      <p:sp>
        <p:nvSpPr>
          <p:cNvPr id="8" name="Rectangle 7"/>
          <p:cNvSpPr/>
          <p:nvPr/>
        </p:nvSpPr>
        <p:spPr bwMode="auto">
          <a:xfrm>
            <a:off x="4576958" y="3805308"/>
            <a:ext cx="834479" cy="834479"/>
          </a:xfrm>
          <a:prstGeom prst="rect">
            <a:avLst/>
          </a:prstGeom>
          <a:solidFill>
            <a:srgbClr val="003366"/>
          </a:solidFill>
          <a:ln w="12700" cap="sq"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Garamond" pitchFamily="18" charset="0"/>
            </a:endParaRPr>
          </a:p>
        </p:txBody>
      </p:sp>
      <p:sp>
        <p:nvSpPr>
          <p:cNvPr id="10" name="TextBox 9"/>
          <p:cNvSpPr txBox="1"/>
          <p:nvPr/>
        </p:nvSpPr>
        <p:spPr>
          <a:xfrm>
            <a:off x="4343400" y="2598494"/>
            <a:ext cx="1301594" cy="353943"/>
          </a:xfrm>
          <a:prstGeom prst="rect">
            <a:avLst/>
          </a:prstGeom>
          <a:noFill/>
        </p:spPr>
        <p:txBody>
          <a:bodyPr wrap="square" rtlCol="0">
            <a:spAutoFit/>
          </a:bodyPr>
          <a:lstStyle/>
          <a:p>
            <a:pPr algn="ctr"/>
            <a:r>
              <a:rPr lang="en-US" sz="1700" b="1" dirty="0" err="1" smtClean="0">
                <a:solidFill>
                  <a:srgbClr val="FFC000"/>
                </a:solidFill>
                <a:latin typeface="Arial" panose="020B0604020202020204" pitchFamily="34" charset="0"/>
                <a:cs typeface="Arial" panose="020B0604020202020204" pitchFamily="34" charset="0"/>
              </a:rPr>
              <a:t>CalT</a:t>
            </a:r>
            <a:endParaRPr lang="en-US" sz="1700" b="1" dirty="0">
              <a:solidFill>
                <a:srgbClr val="FFC000"/>
              </a:solidFill>
            </a:endParaRPr>
          </a:p>
        </p:txBody>
      </p:sp>
      <p:sp>
        <p:nvSpPr>
          <p:cNvPr id="11" name="TextBox 10"/>
          <p:cNvSpPr txBox="1"/>
          <p:nvPr/>
        </p:nvSpPr>
        <p:spPr>
          <a:xfrm>
            <a:off x="4368819" y="4037881"/>
            <a:ext cx="1262478" cy="353943"/>
          </a:xfrm>
          <a:prstGeom prst="rect">
            <a:avLst/>
          </a:prstGeom>
          <a:noFill/>
        </p:spPr>
        <p:txBody>
          <a:bodyPr wrap="square" rtlCol="0">
            <a:spAutoFit/>
          </a:bodyPr>
          <a:lstStyle/>
          <a:p>
            <a:pPr algn="ctr"/>
            <a:r>
              <a:rPr lang="en-US" sz="1700" b="1" dirty="0" smtClean="0">
                <a:solidFill>
                  <a:srgbClr val="FFC000"/>
                </a:solidFill>
                <a:latin typeface="Arial" panose="020B0604020202020204" pitchFamily="34" charset="0"/>
                <a:cs typeface="Arial" panose="020B0604020202020204" pitchFamily="34" charset="0"/>
              </a:rPr>
              <a:t>STOP</a:t>
            </a:r>
            <a:endParaRPr lang="en-US" sz="1700" b="1" dirty="0">
              <a:solidFill>
                <a:srgbClr val="FFC000"/>
              </a:solidFill>
            </a:endParaRPr>
          </a:p>
        </p:txBody>
      </p:sp>
      <p:cxnSp>
        <p:nvCxnSpPr>
          <p:cNvPr id="12" name="Straight Connector 11"/>
          <p:cNvCxnSpPr/>
          <p:nvPr/>
        </p:nvCxnSpPr>
        <p:spPr bwMode="auto">
          <a:xfrm>
            <a:off x="609600" y="1828800"/>
            <a:ext cx="7924800" cy="0"/>
          </a:xfrm>
          <a:prstGeom prst="line">
            <a:avLst/>
          </a:prstGeom>
          <a:noFill/>
          <a:ln w="12700" cap="sq" cmpd="sng" algn="ctr">
            <a:solidFill>
              <a:schemeClr val="bg1">
                <a:lumMod val="50000"/>
                <a:lumOff val="50000"/>
              </a:schemeClr>
            </a:solidFill>
            <a:prstDash val="dash"/>
            <a:round/>
            <a:headEnd type="none" w="med" len="med"/>
            <a:tailEnd type="none" w="med" len="med"/>
          </a:ln>
          <a:effectLst/>
        </p:spPr>
      </p:cxnSp>
      <p:cxnSp>
        <p:nvCxnSpPr>
          <p:cNvPr id="13" name="Straight Connector 12"/>
          <p:cNvCxnSpPr/>
          <p:nvPr/>
        </p:nvCxnSpPr>
        <p:spPr bwMode="auto">
          <a:xfrm>
            <a:off x="8534400" y="1828800"/>
            <a:ext cx="0" cy="3505200"/>
          </a:xfrm>
          <a:prstGeom prst="line">
            <a:avLst/>
          </a:prstGeom>
          <a:noFill/>
          <a:ln w="12700" cap="sq" cmpd="sng" algn="ctr">
            <a:solidFill>
              <a:schemeClr val="bg1">
                <a:lumMod val="50000"/>
                <a:lumOff val="50000"/>
              </a:schemeClr>
            </a:solidFill>
            <a:prstDash val="dash"/>
            <a:round/>
            <a:headEnd type="none" w="med" len="med"/>
            <a:tailEnd type="none" w="med" len="med"/>
          </a:ln>
          <a:effectLst/>
        </p:spPr>
      </p:cxnSp>
      <p:sp>
        <p:nvSpPr>
          <p:cNvPr id="14" name="Rectangle 13"/>
          <p:cNvSpPr/>
          <p:nvPr/>
        </p:nvSpPr>
        <p:spPr bwMode="auto">
          <a:xfrm>
            <a:off x="604046" y="2365921"/>
            <a:ext cx="834479" cy="834479"/>
          </a:xfrm>
          <a:prstGeom prst="rect">
            <a:avLst/>
          </a:prstGeom>
          <a:solidFill>
            <a:srgbClr val="003366"/>
          </a:solidFill>
          <a:ln w="12700" cap="sq"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Garamond" pitchFamily="18" charset="0"/>
            </a:endParaRPr>
          </a:p>
        </p:txBody>
      </p:sp>
      <p:sp>
        <p:nvSpPr>
          <p:cNvPr id="15" name="TextBox 14"/>
          <p:cNvSpPr txBox="1"/>
          <p:nvPr/>
        </p:nvSpPr>
        <p:spPr>
          <a:xfrm>
            <a:off x="381000" y="2598495"/>
            <a:ext cx="1301594" cy="353943"/>
          </a:xfrm>
          <a:prstGeom prst="rect">
            <a:avLst/>
          </a:prstGeom>
          <a:noFill/>
        </p:spPr>
        <p:txBody>
          <a:bodyPr wrap="square" rtlCol="0">
            <a:spAutoFit/>
          </a:bodyPr>
          <a:lstStyle/>
          <a:p>
            <a:pPr algn="ctr"/>
            <a:r>
              <a:rPr lang="en-US" sz="1700" b="1" dirty="0" smtClean="0">
                <a:solidFill>
                  <a:srgbClr val="FFC000"/>
                </a:solidFill>
                <a:latin typeface="Arial" panose="020B0604020202020204" pitchFamily="34" charset="0"/>
                <a:cs typeface="Arial" panose="020B0604020202020204" pitchFamily="34" charset="0"/>
              </a:rPr>
              <a:t>FOTEP</a:t>
            </a:r>
            <a:endParaRPr lang="en-US" sz="1700" b="1" dirty="0">
              <a:solidFill>
                <a:srgbClr val="FFC000"/>
              </a:solidFill>
            </a:endParaRPr>
          </a:p>
        </p:txBody>
      </p:sp>
      <p:sp>
        <p:nvSpPr>
          <p:cNvPr id="18" name="Rectangle 17"/>
          <p:cNvSpPr/>
          <p:nvPr/>
        </p:nvSpPr>
        <p:spPr bwMode="auto">
          <a:xfrm>
            <a:off x="604046" y="3816066"/>
            <a:ext cx="834479" cy="834479"/>
          </a:xfrm>
          <a:prstGeom prst="rect">
            <a:avLst/>
          </a:prstGeom>
          <a:solidFill>
            <a:srgbClr val="003366"/>
          </a:solidFill>
          <a:ln w="12700" cap="sq"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Garamond" pitchFamily="18" charset="0"/>
            </a:endParaRPr>
          </a:p>
        </p:txBody>
      </p:sp>
      <p:sp>
        <p:nvSpPr>
          <p:cNvPr id="19" name="TextBox 18"/>
          <p:cNvSpPr txBox="1"/>
          <p:nvPr/>
        </p:nvSpPr>
        <p:spPr>
          <a:xfrm>
            <a:off x="381000" y="4048640"/>
            <a:ext cx="1301594" cy="353943"/>
          </a:xfrm>
          <a:prstGeom prst="rect">
            <a:avLst/>
          </a:prstGeom>
          <a:noFill/>
        </p:spPr>
        <p:txBody>
          <a:bodyPr wrap="square" rtlCol="0">
            <a:spAutoFit/>
          </a:bodyPr>
          <a:lstStyle/>
          <a:p>
            <a:pPr algn="ctr"/>
            <a:r>
              <a:rPr lang="en-US" sz="1700" b="1" dirty="0" smtClean="0">
                <a:solidFill>
                  <a:srgbClr val="FFC000"/>
                </a:solidFill>
                <a:latin typeface="Arial" panose="020B0604020202020204" pitchFamily="34" charset="0"/>
                <a:cs typeface="Arial" panose="020B0604020202020204" pitchFamily="34" charset="0"/>
              </a:rPr>
              <a:t>STAR</a:t>
            </a:r>
            <a:endParaRPr lang="en-US" sz="1700" b="1" dirty="0">
              <a:solidFill>
                <a:srgbClr val="FFC000"/>
              </a:solidFill>
            </a:endParaRPr>
          </a:p>
        </p:txBody>
      </p:sp>
      <p:sp>
        <p:nvSpPr>
          <p:cNvPr id="20" name="TextBox 19"/>
          <p:cNvSpPr txBox="1"/>
          <p:nvPr/>
        </p:nvSpPr>
        <p:spPr>
          <a:xfrm>
            <a:off x="1538961" y="2286000"/>
            <a:ext cx="2905287" cy="1200329"/>
          </a:xfrm>
          <a:prstGeom prst="rect">
            <a:avLst/>
          </a:prstGeom>
          <a:noFill/>
        </p:spPr>
        <p:txBody>
          <a:bodyPr wrap="square" rtlCol="0">
            <a:spAutoFit/>
          </a:bodyPr>
          <a:lstStyle/>
          <a:p>
            <a:r>
              <a:rPr lang="en-US" sz="1200" b="1" dirty="0" smtClean="0">
                <a:latin typeface="Arial" panose="020B0604020202020204" pitchFamily="34" charset="0"/>
                <a:cs typeface="Arial" panose="020B0604020202020204" pitchFamily="34" charset="0"/>
              </a:rPr>
              <a:t>Female Offender Treatment </a:t>
            </a:r>
            <a:br>
              <a:rPr lang="en-US" sz="1200" b="1" dirty="0" smtClean="0">
                <a:latin typeface="Arial" panose="020B0604020202020204" pitchFamily="34" charset="0"/>
                <a:cs typeface="Arial" panose="020B0604020202020204" pitchFamily="34" charset="0"/>
              </a:rPr>
            </a:br>
            <a:r>
              <a:rPr lang="en-US" sz="1200" b="1" dirty="0" smtClean="0">
                <a:latin typeface="Arial" panose="020B0604020202020204" pitchFamily="34" charset="0"/>
                <a:cs typeface="Arial" panose="020B0604020202020204" pitchFamily="34" charset="0"/>
              </a:rPr>
              <a:t>and Employment Program:</a:t>
            </a:r>
            <a:r>
              <a:rPr lang="en-US" sz="1200" dirty="0" smtClean="0">
                <a:latin typeface="Arial" panose="020B0604020202020204" pitchFamily="34" charset="0"/>
                <a:cs typeface="Arial" panose="020B0604020202020204" pitchFamily="34" charset="0"/>
              </a:rPr>
              <a:t/>
            </a:r>
            <a:br>
              <a:rPr lang="en-US" sz="1200" dirty="0" smtClean="0">
                <a:latin typeface="Arial" panose="020B0604020202020204" pitchFamily="34" charset="0"/>
                <a:cs typeface="Arial" panose="020B0604020202020204" pitchFamily="34" charset="0"/>
              </a:rPr>
            </a:br>
            <a:r>
              <a:rPr lang="en-US" sz="1200" dirty="0" smtClean="0">
                <a:latin typeface="Arial" panose="020B0604020202020204" pitchFamily="34" charset="0"/>
                <a:cs typeface="Arial" panose="020B0604020202020204" pitchFamily="34" charset="0"/>
              </a:rPr>
              <a:t>FOTEP provides </a:t>
            </a:r>
            <a:r>
              <a:rPr lang="en-US" sz="1200" dirty="0">
                <a:latin typeface="Arial" panose="020B0604020202020204" pitchFamily="34" charset="0"/>
                <a:cs typeface="Arial" panose="020B0604020202020204" pitchFamily="34" charset="0"/>
              </a:rPr>
              <a:t>a smooth transition </a:t>
            </a:r>
            <a:r>
              <a:rPr lang="en-US" sz="1200" dirty="0" smtClean="0">
                <a:latin typeface="Arial" panose="020B0604020202020204" pitchFamily="34" charset="0"/>
                <a:cs typeface="Arial" panose="020B0604020202020204" pitchFamily="34" charset="0"/>
              </a:rPr>
              <a:t/>
            </a:r>
            <a:br>
              <a:rPr lang="en-US" sz="1200" dirty="0" smtClean="0">
                <a:latin typeface="Arial" panose="020B0604020202020204" pitchFamily="34" charset="0"/>
                <a:cs typeface="Arial" panose="020B0604020202020204" pitchFamily="34" charset="0"/>
              </a:rPr>
            </a:br>
            <a:r>
              <a:rPr lang="en-US" sz="1200" dirty="0" smtClean="0">
                <a:latin typeface="Arial" panose="020B0604020202020204" pitchFamily="34" charset="0"/>
                <a:cs typeface="Arial" panose="020B0604020202020204" pitchFamily="34" charset="0"/>
              </a:rPr>
              <a:t>for </a:t>
            </a:r>
            <a:r>
              <a:rPr lang="en-US" sz="1200" dirty="0">
                <a:latin typeface="Arial" panose="020B0604020202020204" pitchFamily="34" charset="0"/>
                <a:cs typeface="Arial" panose="020B0604020202020204" pitchFamily="34" charset="0"/>
              </a:rPr>
              <a:t>female offenders from custody </a:t>
            </a:r>
            <a:r>
              <a:rPr lang="en-US" sz="1200" dirty="0" smtClean="0">
                <a:latin typeface="Arial" panose="020B0604020202020204" pitchFamily="34" charset="0"/>
                <a:cs typeface="Arial" panose="020B0604020202020204" pitchFamily="34" charset="0"/>
              </a:rPr>
              <a:t>to</a:t>
            </a:r>
            <a:br>
              <a:rPr lang="en-US" sz="1200" dirty="0" smtClean="0">
                <a:latin typeface="Arial" panose="020B0604020202020204" pitchFamily="34" charset="0"/>
                <a:cs typeface="Arial" panose="020B0604020202020204" pitchFamily="34" charset="0"/>
              </a:rPr>
            </a:br>
            <a:r>
              <a:rPr lang="en-US" sz="1200" dirty="0" smtClean="0">
                <a:latin typeface="Arial" panose="020B0604020202020204" pitchFamily="34" charset="0"/>
                <a:cs typeface="Arial" panose="020B0604020202020204" pitchFamily="34" charset="0"/>
              </a:rPr>
              <a:t>the </a:t>
            </a:r>
            <a:r>
              <a:rPr lang="en-US" sz="1200" dirty="0">
                <a:latin typeface="Arial" panose="020B0604020202020204" pitchFamily="34" charset="0"/>
                <a:cs typeface="Arial" panose="020B0604020202020204" pitchFamily="34" charset="0"/>
              </a:rPr>
              <a:t>community, focusing on </a:t>
            </a:r>
            <a:r>
              <a:rPr lang="en-US" sz="1200" dirty="0" smtClean="0">
                <a:latin typeface="Arial" panose="020B0604020202020204" pitchFamily="34" charset="0"/>
                <a:cs typeface="Arial" panose="020B0604020202020204" pitchFamily="34" charset="0"/>
              </a:rPr>
              <a:t>intensive</a:t>
            </a:r>
            <a:r>
              <a:rPr lang="en-US" sz="1200" dirty="0">
                <a:latin typeface="Arial" panose="020B0604020202020204" pitchFamily="34" charset="0"/>
                <a:cs typeface="Arial" panose="020B0604020202020204" pitchFamily="34" charset="0"/>
              </a:rPr>
              <a:t>, gender-responsive counseling </a:t>
            </a:r>
            <a:r>
              <a:rPr lang="en-US" sz="1200" dirty="0" smtClean="0">
                <a:latin typeface="Arial" panose="020B0604020202020204" pitchFamily="34" charset="0"/>
                <a:cs typeface="Arial" panose="020B0604020202020204" pitchFamily="34" charset="0"/>
              </a:rPr>
              <a:t>services.</a:t>
            </a:r>
            <a:endParaRPr lang="en-US" sz="1200" dirty="0">
              <a:latin typeface="Arial" panose="020B0604020202020204" pitchFamily="34" charset="0"/>
              <a:cs typeface="Arial" panose="020B0604020202020204" pitchFamily="34" charset="0"/>
            </a:endParaRPr>
          </a:p>
        </p:txBody>
      </p:sp>
      <p:sp>
        <p:nvSpPr>
          <p:cNvPr id="22" name="TextBox 21"/>
          <p:cNvSpPr txBox="1"/>
          <p:nvPr/>
        </p:nvSpPr>
        <p:spPr>
          <a:xfrm>
            <a:off x="1562832" y="3733800"/>
            <a:ext cx="2881415" cy="1015663"/>
          </a:xfrm>
          <a:prstGeom prst="rect">
            <a:avLst/>
          </a:prstGeom>
          <a:noFill/>
        </p:spPr>
        <p:txBody>
          <a:bodyPr wrap="square" rtlCol="0">
            <a:spAutoFit/>
          </a:bodyPr>
          <a:lstStyle/>
          <a:p>
            <a:r>
              <a:rPr lang="en-US" sz="1200" b="1" dirty="0" smtClean="0">
                <a:latin typeface="Arial" panose="020B0604020202020204" pitchFamily="34" charset="0"/>
                <a:cs typeface="Arial" panose="020B0604020202020204" pitchFamily="34" charset="0"/>
              </a:rPr>
              <a:t>Substance Abuse Treatment and Recovery Program</a:t>
            </a:r>
            <a:r>
              <a:rPr lang="en-US" sz="1200" dirty="0" smtClean="0">
                <a:latin typeface="Arial" panose="020B0604020202020204" pitchFamily="34" charset="0"/>
                <a:cs typeface="Arial" panose="020B0604020202020204" pitchFamily="34" charset="0"/>
              </a:rPr>
              <a:t>: </a:t>
            </a:r>
            <a:br>
              <a:rPr lang="en-US" sz="1200" dirty="0" smtClean="0">
                <a:latin typeface="Arial" panose="020B0604020202020204" pitchFamily="34" charset="0"/>
                <a:cs typeface="Arial" panose="020B0604020202020204" pitchFamily="34" charset="0"/>
              </a:rPr>
            </a:br>
            <a:r>
              <a:rPr lang="en-US" sz="1200" dirty="0" smtClean="0">
                <a:latin typeface="Arial" panose="020B0604020202020204" pitchFamily="34" charset="0"/>
                <a:cs typeface="Arial" panose="020B0604020202020204" pitchFamily="34" charset="0"/>
              </a:rPr>
              <a:t>STAR provides </a:t>
            </a:r>
            <a:r>
              <a:rPr lang="en-US" sz="1200" dirty="0">
                <a:latin typeface="Arial" panose="020B0604020202020204" pitchFamily="34" charset="0"/>
                <a:cs typeface="Arial" panose="020B0604020202020204" pitchFamily="34" charset="0"/>
              </a:rPr>
              <a:t>relapse prevention education to parolees with substance use disorder treatment needs.</a:t>
            </a:r>
          </a:p>
        </p:txBody>
      </p:sp>
    </p:spTree>
    <p:extLst>
      <p:ext uri="{BB962C8B-B14F-4D97-AF65-F5344CB8AC3E}">
        <p14:creationId xmlns:p14="http://schemas.microsoft.com/office/powerpoint/2010/main" val="78685722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8324" y="1414715"/>
            <a:ext cx="3190876" cy="3003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762000" y="1371600"/>
            <a:ext cx="7162800" cy="1323439"/>
          </a:xfrm>
          <a:prstGeom prst="rect">
            <a:avLst/>
          </a:prstGeom>
          <a:noFill/>
        </p:spPr>
        <p:txBody>
          <a:bodyPr wrap="square" rtlCol="0">
            <a:spAutoFit/>
          </a:bodyPr>
          <a:lstStyle/>
          <a:p>
            <a:r>
              <a:rPr lang="en-US" sz="3200" dirty="0" smtClean="0">
                <a:solidFill>
                  <a:srgbClr val="003366"/>
                </a:solidFill>
                <a:latin typeface="Arial Black" panose="020B0A04020102020204" pitchFamily="34" charset="0"/>
                <a:cs typeface="Arial" panose="020B0604020202020204" pitchFamily="34" charset="0"/>
              </a:rPr>
              <a:t>STEP 9: </a:t>
            </a:r>
            <a:r>
              <a:rPr lang="en-US" sz="3200" dirty="0" smtClean="0">
                <a:solidFill>
                  <a:schemeClr val="bg1"/>
                </a:solidFill>
                <a:latin typeface="Arial Black" panose="020B0A04020102020204" pitchFamily="34" charset="0"/>
                <a:cs typeface="Arial" panose="020B0604020202020204" pitchFamily="34" charset="0"/>
              </a:rPr>
              <a:t/>
            </a:r>
            <a:br>
              <a:rPr lang="en-US" sz="3200" dirty="0" smtClean="0">
                <a:solidFill>
                  <a:schemeClr val="bg1"/>
                </a:solidFill>
                <a:latin typeface="Arial Black" panose="020B0A04020102020204" pitchFamily="34" charset="0"/>
                <a:cs typeface="Arial" panose="020B0604020202020204" pitchFamily="34" charset="0"/>
              </a:rPr>
            </a:br>
            <a:r>
              <a:rPr lang="en-US" sz="3000" dirty="0" smtClean="0">
                <a:solidFill>
                  <a:schemeClr val="bg1"/>
                </a:solidFill>
                <a:latin typeface="Arial" panose="020B0604020202020204" pitchFamily="34" charset="0"/>
                <a:cs typeface="Arial" panose="020B0604020202020204" pitchFamily="34" charset="0"/>
              </a:rPr>
              <a:t>Parole Accomplished</a:t>
            </a:r>
          </a:p>
          <a:p>
            <a:endParaRPr lang="en-US" b="1" dirty="0" smtClean="0">
              <a:solidFill>
                <a:schemeClr val="bg1"/>
              </a:solidFill>
              <a:latin typeface="Arial" panose="020B0604020202020204" pitchFamily="34" charset="0"/>
              <a:cs typeface="Arial" panose="020B0604020202020204" pitchFamily="34" charset="0"/>
            </a:endParaRPr>
          </a:p>
        </p:txBody>
      </p:sp>
      <p:sp>
        <p:nvSpPr>
          <p:cNvPr id="4" name="TextBox 3"/>
          <p:cNvSpPr txBox="1"/>
          <p:nvPr/>
        </p:nvSpPr>
        <p:spPr>
          <a:xfrm>
            <a:off x="762000" y="5450562"/>
            <a:ext cx="4886325" cy="430887"/>
          </a:xfrm>
          <a:prstGeom prst="rect">
            <a:avLst/>
          </a:prstGeom>
          <a:noFill/>
        </p:spPr>
        <p:txBody>
          <a:bodyPr wrap="square" rtlCol="0">
            <a:spAutoFit/>
          </a:bodyPr>
          <a:lstStyle/>
          <a:p>
            <a:pPr marL="0" lvl="1"/>
            <a:r>
              <a:rPr lang="en-US" sz="2200" dirty="0">
                <a:solidFill>
                  <a:schemeClr val="bg1">
                    <a:lumMod val="50000"/>
                    <a:lumOff val="50000"/>
                  </a:schemeClr>
                </a:solidFill>
                <a:latin typeface="Arial" panose="020B0604020202020204" pitchFamily="34" charset="0"/>
                <a:cs typeface="Arial" panose="020B0604020202020204" pitchFamily="34" charset="0"/>
              </a:rPr>
              <a:t>Parolee successfully </a:t>
            </a:r>
            <a:r>
              <a:rPr lang="en-US" sz="2200" dirty="0" smtClean="0">
                <a:solidFill>
                  <a:schemeClr val="bg1">
                    <a:lumMod val="50000"/>
                    <a:lumOff val="50000"/>
                  </a:schemeClr>
                </a:solidFill>
                <a:latin typeface="Arial" panose="020B0604020202020204" pitchFamily="34" charset="0"/>
                <a:cs typeface="Arial" panose="020B0604020202020204" pitchFamily="34" charset="0"/>
              </a:rPr>
              <a:t>rejoins </a:t>
            </a:r>
            <a:r>
              <a:rPr lang="en-US" sz="2200" dirty="0">
                <a:solidFill>
                  <a:schemeClr val="bg1">
                    <a:lumMod val="50000"/>
                    <a:lumOff val="50000"/>
                  </a:schemeClr>
                </a:solidFill>
                <a:latin typeface="Arial" panose="020B0604020202020204" pitchFamily="34" charset="0"/>
                <a:cs typeface="Arial" panose="020B0604020202020204" pitchFamily="34" charset="0"/>
              </a:rPr>
              <a:t>society.</a:t>
            </a:r>
          </a:p>
        </p:txBody>
      </p:sp>
      <p:sp>
        <p:nvSpPr>
          <p:cNvPr id="5" name="Down Arrow 4"/>
          <p:cNvSpPr/>
          <p:nvPr/>
        </p:nvSpPr>
        <p:spPr bwMode="auto">
          <a:xfrm rot="25200000">
            <a:off x="6656441" y="2809944"/>
            <a:ext cx="304800" cy="942330"/>
          </a:xfrm>
          <a:prstGeom prst="downArrow">
            <a:avLst/>
          </a:prstGeom>
          <a:solidFill>
            <a:srgbClr val="DDDDDD"/>
          </a:solidFill>
          <a:ln w="12700" cap="sq"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Garamond" pitchFamily="18" charset="0"/>
            </a:endParaRPr>
          </a:p>
        </p:txBody>
      </p:sp>
      <p:sp>
        <p:nvSpPr>
          <p:cNvPr id="10" name="Oval 9"/>
          <p:cNvSpPr/>
          <p:nvPr/>
        </p:nvSpPr>
        <p:spPr bwMode="auto">
          <a:xfrm>
            <a:off x="6729808" y="2302227"/>
            <a:ext cx="1208180" cy="1208180"/>
          </a:xfrm>
          <a:prstGeom prst="ellipse">
            <a:avLst/>
          </a:prstGeom>
          <a:solidFill>
            <a:srgbClr val="FFFFFF"/>
          </a:solidFill>
          <a:ln w="12700" cap="sq" cmpd="sng" algn="ctr">
            <a:solidFill>
              <a:schemeClr val="bg1">
                <a:lumMod val="50000"/>
                <a:lumOff val="50000"/>
              </a:schemeClr>
            </a:solidFill>
            <a:prstDash val="sysDash"/>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Garamond" pitchFamily="18" charset="0"/>
            </a:endParaRPr>
          </a:p>
        </p:txBody>
      </p:sp>
      <p:sp>
        <p:nvSpPr>
          <p:cNvPr id="9" name="Oval 8"/>
          <p:cNvSpPr/>
          <p:nvPr/>
        </p:nvSpPr>
        <p:spPr bwMode="auto">
          <a:xfrm>
            <a:off x="7314536" y="1569172"/>
            <a:ext cx="76200" cy="76200"/>
          </a:xfrm>
          <a:prstGeom prst="ellipse">
            <a:avLst/>
          </a:prstGeom>
          <a:solidFill>
            <a:schemeClr val="bg1"/>
          </a:solidFill>
          <a:ln w="12700" cap="sq"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Garamond" pitchFamily="18" charset="0"/>
            </a:endParaRPr>
          </a:p>
        </p:txBody>
      </p:sp>
      <p:sp>
        <p:nvSpPr>
          <p:cNvPr id="11" name="Oval 10"/>
          <p:cNvSpPr/>
          <p:nvPr/>
        </p:nvSpPr>
        <p:spPr bwMode="auto">
          <a:xfrm>
            <a:off x="6057900" y="2509979"/>
            <a:ext cx="76200" cy="76200"/>
          </a:xfrm>
          <a:prstGeom prst="ellipse">
            <a:avLst/>
          </a:prstGeom>
          <a:solidFill>
            <a:schemeClr val="bg1"/>
          </a:solidFill>
          <a:ln w="12700" cap="sq"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Garamond" pitchFamily="18" charset="0"/>
            </a:endParaRPr>
          </a:p>
        </p:txBody>
      </p:sp>
      <p:sp>
        <p:nvSpPr>
          <p:cNvPr id="12" name="Oval 11"/>
          <p:cNvSpPr/>
          <p:nvPr/>
        </p:nvSpPr>
        <p:spPr bwMode="auto">
          <a:xfrm>
            <a:off x="8572500" y="3126390"/>
            <a:ext cx="76200" cy="76200"/>
          </a:xfrm>
          <a:prstGeom prst="ellipse">
            <a:avLst/>
          </a:prstGeom>
          <a:solidFill>
            <a:schemeClr val="bg1"/>
          </a:solidFill>
          <a:ln w="12700" cap="sq"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Garamond" pitchFamily="18" charset="0"/>
            </a:endParaRPr>
          </a:p>
        </p:txBody>
      </p:sp>
      <p:sp>
        <p:nvSpPr>
          <p:cNvPr id="13" name="Oval 12"/>
          <p:cNvSpPr/>
          <p:nvPr/>
        </p:nvSpPr>
        <p:spPr bwMode="auto">
          <a:xfrm>
            <a:off x="8177380" y="1887801"/>
            <a:ext cx="76200" cy="76200"/>
          </a:xfrm>
          <a:prstGeom prst="ellipse">
            <a:avLst/>
          </a:prstGeom>
          <a:solidFill>
            <a:schemeClr val="bg1"/>
          </a:solidFill>
          <a:ln w="12700" cap="sq"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Garamond" pitchFamily="18" charset="0"/>
            </a:endParaRPr>
          </a:p>
        </p:txBody>
      </p:sp>
      <p:sp>
        <p:nvSpPr>
          <p:cNvPr id="14" name="Oval 13"/>
          <p:cNvSpPr/>
          <p:nvPr/>
        </p:nvSpPr>
        <p:spPr bwMode="auto">
          <a:xfrm>
            <a:off x="8305800" y="3700715"/>
            <a:ext cx="76200" cy="76200"/>
          </a:xfrm>
          <a:prstGeom prst="ellipse">
            <a:avLst/>
          </a:prstGeom>
          <a:solidFill>
            <a:schemeClr val="bg1"/>
          </a:solidFill>
          <a:ln w="12700" cap="sq"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Garamond" pitchFamily="18" charset="0"/>
            </a:endParaRPr>
          </a:p>
        </p:txBody>
      </p:sp>
      <p:sp>
        <p:nvSpPr>
          <p:cNvPr id="15" name="Oval 14"/>
          <p:cNvSpPr/>
          <p:nvPr/>
        </p:nvSpPr>
        <p:spPr bwMode="auto">
          <a:xfrm>
            <a:off x="7813407" y="4076700"/>
            <a:ext cx="76200" cy="76200"/>
          </a:xfrm>
          <a:prstGeom prst="ellipse">
            <a:avLst/>
          </a:prstGeom>
          <a:solidFill>
            <a:schemeClr val="bg1"/>
          </a:solidFill>
          <a:ln w="12700" cap="sq"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Garamond" pitchFamily="18" charset="0"/>
            </a:endParaRPr>
          </a:p>
        </p:txBody>
      </p:sp>
      <p:sp>
        <p:nvSpPr>
          <p:cNvPr id="16" name="Oval 15"/>
          <p:cNvSpPr/>
          <p:nvPr/>
        </p:nvSpPr>
        <p:spPr bwMode="auto">
          <a:xfrm>
            <a:off x="6962247" y="4145739"/>
            <a:ext cx="76200" cy="76200"/>
          </a:xfrm>
          <a:prstGeom prst="ellipse">
            <a:avLst/>
          </a:prstGeom>
          <a:solidFill>
            <a:srgbClr val="FFFFFF"/>
          </a:solidFill>
          <a:ln w="12700" cap="sq"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Garamond" pitchFamily="18" charset="0"/>
            </a:endParaRPr>
          </a:p>
        </p:txBody>
      </p:sp>
      <p:sp>
        <p:nvSpPr>
          <p:cNvPr id="17" name="Oval 16"/>
          <p:cNvSpPr/>
          <p:nvPr/>
        </p:nvSpPr>
        <p:spPr bwMode="auto">
          <a:xfrm>
            <a:off x="6553200" y="3962400"/>
            <a:ext cx="76200" cy="76200"/>
          </a:xfrm>
          <a:prstGeom prst="ellipse">
            <a:avLst/>
          </a:prstGeom>
          <a:solidFill>
            <a:srgbClr val="FFFFFF"/>
          </a:solidFill>
          <a:ln w="12700" cap="sq"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Garamond" pitchFamily="18" charset="0"/>
            </a:endParaRPr>
          </a:p>
        </p:txBody>
      </p:sp>
      <p:sp>
        <p:nvSpPr>
          <p:cNvPr id="18" name="Oval 17"/>
          <p:cNvSpPr/>
          <p:nvPr/>
        </p:nvSpPr>
        <p:spPr bwMode="auto">
          <a:xfrm>
            <a:off x="6164580" y="3512947"/>
            <a:ext cx="76200" cy="76200"/>
          </a:xfrm>
          <a:prstGeom prst="ellipse">
            <a:avLst/>
          </a:prstGeom>
          <a:solidFill>
            <a:srgbClr val="FFFFFF"/>
          </a:solidFill>
          <a:ln w="12700" cap="sq"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Garamond" pitchFamily="18" charset="0"/>
            </a:endParaRPr>
          </a:p>
        </p:txBody>
      </p:sp>
      <p:pic>
        <p:nvPicPr>
          <p:cNvPr id="5124" name="Picture 4" descr="C:\Users\debbie.wells\Desktop\ppt_RehabilitationUnits\houseSketche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3124200"/>
            <a:ext cx="2179114" cy="1902809"/>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6776494" y="2590800"/>
            <a:ext cx="1114807" cy="615553"/>
          </a:xfrm>
          <a:prstGeom prst="rect">
            <a:avLst/>
          </a:prstGeom>
          <a:noFill/>
        </p:spPr>
        <p:txBody>
          <a:bodyPr wrap="square" rtlCol="0">
            <a:spAutoFit/>
          </a:bodyPr>
          <a:lstStyle/>
          <a:p>
            <a:pPr algn="ctr"/>
            <a:r>
              <a:rPr lang="en-US" sz="1700" dirty="0" smtClean="0">
                <a:solidFill>
                  <a:srgbClr val="003366"/>
                </a:solidFill>
                <a:latin typeface="Franklin Gothic Demi Cond" panose="020B0706030402020204" pitchFamily="34" charset="0"/>
                <a:cs typeface="Arial" panose="020B0604020202020204" pitchFamily="34" charset="0"/>
              </a:rPr>
              <a:t>Community Reentry</a:t>
            </a:r>
            <a:endParaRPr lang="en-US" sz="1700" dirty="0">
              <a:solidFill>
                <a:srgbClr val="003366"/>
              </a:solidFill>
              <a:latin typeface="Franklin Gothic Demi Cond" panose="020B0706030402020204" pitchFamily="34" charset="0"/>
            </a:endParaRPr>
          </a:p>
        </p:txBody>
      </p:sp>
    </p:spTree>
    <p:extLst>
      <p:ext uri="{BB962C8B-B14F-4D97-AF65-F5344CB8AC3E}">
        <p14:creationId xmlns:p14="http://schemas.microsoft.com/office/powerpoint/2010/main" val="69950395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debbie.wells\Desktop\ppt_RehabilitationUnits\familyParole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90600"/>
            <a:ext cx="9144000" cy="58674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85800" y="1447800"/>
            <a:ext cx="2743200" cy="1846659"/>
          </a:xfrm>
          <a:prstGeom prst="rect">
            <a:avLst/>
          </a:prstGeom>
          <a:noFill/>
        </p:spPr>
        <p:txBody>
          <a:bodyPr wrap="square" rtlCol="0">
            <a:spAutoFit/>
          </a:bodyPr>
          <a:lstStyle/>
          <a:p>
            <a:r>
              <a:rPr lang="en-US" sz="3200" b="1" dirty="0" smtClean="0">
                <a:solidFill>
                  <a:srgbClr val="FFFFFF"/>
                </a:solidFill>
                <a:latin typeface="Franklin Gothic Medium Cond" panose="020B0606030402020204" pitchFamily="34" charset="0"/>
                <a:cs typeface="Arial" panose="020B0604020202020204" pitchFamily="34" charset="0"/>
              </a:rPr>
              <a:t>Today’s Offender  is Tomorrow’s Neighbor</a:t>
            </a:r>
            <a:endParaRPr lang="en-US" sz="3000" b="1" dirty="0" smtClean="0">
              <a:solidFill>
                <a:srgbClr val="FFFFFF"/>
              </a:solidFill>
              <a:latin typeface="Franklin Gothic Medium Cond" panose="020B0606030402020204" pitchFamily="34" charset="0"/>
              <a:cs typeface="Arial" panose="020B0604020202020204" pitchFamily="34" charset="0"/>
            </a:endParaRPr>
          </a:p>
          <a:p>
            <a:endParaRPr lang="en-US" b="1" dirty="0" smtClean="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5063769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2195899"/>
            <a:ext cx="8458200" cy="3139321"/>
          </a:xfrm>
          <a:prstGeom prst="rect">
            <a:avLst/>
          </a:prstGeom>
        </p:spPr>
        <p:txBody>
          <a:bodyPr wrap="square">
            <a:spAutoFit/>
          </a:bodyPr>
          <a:lstStyle/>
          <a:p>
            <a:r>
              <a:rPr lang="en-US" sz="3600" dirty="0" smtClean="0">
                <a:latin typeface="Arial" panose="020B0604020202020204" pitchFamily="34" charset="0"/>
                <a:cs typeface="Arial" panose="020B0604020202020204" pitchFamily="34" charset="0"/>
              </a:rPr>
              <a:t>References</a:t>
            </a:r>
          </a:p>
          <a:p>
            <a:r>
              <a:rPr lang="en-US" dirty="0" smtClean="0">
                <a:latin typeface="Arial" panose="020B0604020202020204" pitchFamily="34" charset="0"/>
                <a:cs typeface="Arial" panose="020B0604020202020204" pitchFamily="34" charset="0"/>
              </a:rPr>
              <a:t>Davis, Bozick, Steele, Saunders, &amp; Miles. “Evaluating the Effectiveness of Correctional Education A Meta-Analysis of Programs That Provide Education to Incarcerated Adults”. Rand Corporation, p. 34.</a:t>
            </a:r>
          </a:p>
          <a:p>
            <a:endParaRPr lang="en-US" dirty="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Link &amp; Roman. “Longitudinal Associations  Among Child Support Debt, Employment and Recidivism After Prison.” 58 Soc. Q. 140. 2017.</a:t>
            </a:r>
          </a:p>
          <a:p>
            <a:endParaRPr lang="en-US" dirty="0">
              <a:latin typeface="Arial" panose="020B0604020202020204" pitchFamily="34" charset="0"/>
              <a:cs typeface="Arial" panose="020B0604020202020204" pitchFamily="34" charset="0"/>
            </a:endParaRPr>
          </a:p>
          <a:p>
            <a:r>
              <a:rPr lang="en-US" dirty="0" err="1">
                <a:latin typeface="Arial" panose="020B0604020202020204" pitchFamily="34" charset="0"/>
                <a:cs typeface="Arial" panose="020B0604020202020204" pitchFamily="34" charset="0"/>
              </a:rPr>
              <a:t>Nunes</a:t>
            </a:r>
            <a:r>
              <a:rPr lang="en-US" dirty="0">
                <a:latin typeface="Arial" panose="020B0604020202020204" pitchFamily="34" charset="0"/>
                <a:cs typeface="Arial" panose="020B0604020202020204" pitchFamily="34" charset="0"/>
              </a:rPr>
              <a:t>, Kevin L; Firestone, Philip; Wexler, Audrey F; Jensen, Tamara L; Bradford, John M</a:t>
            </a:r>
            <a:r>
              <a:rPr lang="en-US" dirty="0" smtClean="0">
                <a:latin typeface="Arial" panose="020B0604020202020204" pitchFamily="34" charset="0"/>
                <a:cs typeface="Arial" panose="020B0604020202020204" pitchFamily="34" charset="0"/>
              </a:rPr>
              <a:t>. Law </a:t>
            </a:r>
            <a:r>
              <a:rPr lang="en-US" dirty="0">
                <a:latin typeface="Arial" panose="020B0604020202020204" pitchFamily="34" charset="0"/>
                <a:cs typeface="Arial" panose="020B0604020202020204" pitchFamily="34" charset="0"/>
              </a:rPr>
              <a:t>and Human Behavior Vol. 31, </a:t>
            </a:r>
            <a:r>
              <a:rPr lang="en-US" dirty="0" err="1">
                <a:latin typeface="Arial" panose="020B0604020202020204" pitchFamily="34" charset="0"/>
                <a:cs typeface="Arial" panose="020B0604020202020204" pitchFamily="34" charset="0"/>
              </a:rPr>
              <a:t>Iss</a:t>
            </a:r>
            <a:r>
              <a:rPr lang="en-US" dirty="0">
                <a:latin typeface="Arial" panose="020B0604020202020204" pitchFamily="34" charset="0"/>
                <a:cs typeface="Arial" panose="020B0604020202020204" pitchFamily="34" charset="0"/>
              </a:rPr>
              <a:t>. 3,  (Jun 2007): 305-318.</a:t>
            </a:r>
            <a:endParaRPr lang="en-US"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736361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2195899"/>
            <a:ext cx="8458200" cy="2862322"/>
          </a:xfrm>
          <a:prstGeom prst="rect">
            <a:avLst/>
          </a:prstGeom>
        </p:spPr>
        <p:txBody>
          <a:bodyPr wrap="square">
            <a:spAutoFit/>
          </a:bodyPr>
          <a:lstStyle/>
          <a:p>
            <a:r>
              <a:rPr lang="en-US" sz="3600" dirty="0" smtClean="0">
                <a:latin typeface="Arial" panose="020B0604020202020204" pitchFamily="34" charset="0"/>
                <a:cs typeface="Arial" panose="020B0604020202020204" pitchFamily="34" charset="0"/>
              </a:rPr>
              <a:t>“In-prison therapeutic community treatment, especially when followed by residential aftercare, was effective for reducing post-release recidivism rates.”</a:t>
            </a:r>
          </a:p>
          <a:p>
            <a:r>
              <a:rPr lang="en-US" dirty="0" smtClean="0">
                <a:latin typeface="Arial" panose="020B0604020202020204" pitchFamily="34" charset="0"/>
                <a:cs typeface="Arial" panose="020B0604020202020204" pitchFamily="34" charset="0"/>
              </a:rPr>
              <a:t>(</a:t>
            </a:r>
            <a:r>
              <a:rPr lang="en-US" dirty="0" err="1">
                <a:latin typeface="Arial" panose="020B0604020202020204" pitchFamily="34" charset="0"/>
                <a:cs typeface="Arial" panose="020B0604020202020204" pitchFamily="34" charset="0"/>
              </a:rPr>
              <a:t>Nunes</a:t>
            </a:r>
            <a:r>
              <a:rPr lang="en-US" dirty="0">
                <a:latin typeface="Arial" panose="020B0604020202020204" pitchFamily="34" charset="0"/>
                <a:cs typeface="Arial" panose="020B0604020202020204" pitchFamily="34" charset="0"/>
              </a:rPr>
              <a:t>, Kevin </a:t>
            </a:r>
            <a:r>
              <a:rPr lang="en-US" dirty="0" smtClean="0">
                <a:latin typeface="Arial" panose="020B0604020202020204" pitchFamily="34" charset="0"/>
                <a:cs typeface="Arial" panose="020B0604020202020204" pitchFamily="34" charset="0"/>
              </a:rPr>
              <a:t>L.; </a:t>
            </a:r>
            <a:r>
              <a:rPr lang="en-US" dirty="0">
                <a:latin typeface="Arial" panose="020B0604020202020204" pitchFamily="34" charset="0"/>
                <a:cs typeface="Arial" panose="020B0604020202020204" pitchFamily="34" charset="0"/>
              </a:rPr>
              <a:t>Firestone, Philip; Wexler, Audrey F; Jensen, Tamara L; </a:t>
            </a:r>
            <a:r>
              <a:rPr lang="en-US" dirty="0" smtClean="0">
                <a:latin typeface="Arial" panose="020B0604020202020204" pitchFamily="34" charset="0"/>
                <a:cs typeface="Arial" panose="020B0604020202020204" pitchFamily="34" charset="0"/>
              </a:rPr>
              <a:t>Bradford, 2007)</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736361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2195899"/>
            <a:ext cx="8458200" cy="2031325"/>
          </a:xfrm>
          <a:prstGeom prst="rect">
            <a:avLst/>
          </a:prstGeom>
        </p:spPr>
        <p:txBody>
          <a:bodyPr wrap="square">
            <a:spAutoFit/>
          </a:bodyPr>
          <a:lstStyle/>
          <a:p>
            <a:r>
              <a:rPr lang="en-US" sz="3600" dirty="0" smtClean="0">
                <a:latin typeface="Arial" panose="020B0604020202020204" pitchFamily="34" charset="0"/>
                <a:cs typeface="Arial" panose="020B0604020202020204" pitchFamily="34" charset="0"/>
              </a:rPr>
              <a:t>Having a job reduces the odds of re-arrest by 62 percent three months after released from prison.</a:t>
            </a:r>
          </a:p>
          <a:p>
            <a:r>
              <a:rPr lang="en-US" dirty="0" smtClean="0">
                <a:latin typeface="Arial" panose="020B0604020202020204" pitchFamily="34" charset="0"/>
                <a:cs typeface="Arial" panose="020B0604020202020204" pitchFamily="34" charset="0"/>
              </a:rPr>
              <a:t>(Link &amp; Roman, 2017)</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736361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debbie.wells\Desktop\ppt_RehabilitationUnits\prisonInsid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066800"/>
            <a:ext cx="9144000" cy="55626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52400" y="4954250"/>
            <a:ext cx="8305800" cy="1292662"/>
          </a:xfrm>
          <a:prstGeom prst="rect">
            <a:avLst/>
          </a:prstGeom>
          <a:noFill/>
        </p:spPr>
        <p:txBody>
          <a:bodyPr wrap="square" rtlCol="0">
            <a:spAutoFit/>
          </a:bodyPr>
          <a:lstStyle/>
          <a:p>
            <a:pPr algn="r">
              <a:spcBef>
                <a:spcPts val="0"/>
              </a:spcBef>
              <a:spcAft>
                <a:spcPts val="0"/>
              </a:spcAft>
            </a:pPr>
            <a:r>
              <a:rPr lang="en-US" sz="4000" dirty="0" smtClean="0">
                <a:solidFill>
                  <a:srgbClr val="FFFFFF"/>
                </a:solidFill>
                <a:latin typeface="Arial Black" panose="020B0A04020102020204" pitchFamily="34" charset="0"/>
                <a:cs typeface="Arial" panose="020B0604020202020204" pitchFamily="34" charset="0"/>
              </a:rPr>
              <a:t>OFFENDER JOURNEY</a:t>
            </a:r>
          </a:p>
          <a:p>
            <a:pPr algn="r"/>
            <a:r>
              <a:rPr lang="en-US" sz="2000" b="1" dirty="0" smtClean="0">
                <a:solidFill>
                  <a:srgbClr val="FFFFFF"/>
                </a:solidFill>
                <a:latin typeface="Arial" panose="020B0604020202020204" pitchFamily="34" charset="0"/>
                <a:cs typeface="Arial" panose="020B0604020202020204" pitchFamily="34" charset="0"/>
              </a:rPr>
              <a:t>Begin the rehabilitation process</a:t>
            </a:r>
          </a:p>
          <a:p>
            <a:pPr algn="r"/>
            <a:endParaRPr lang="en-US" b="1" dirty="0" smtClean="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313873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3400" y="1295400"/>
            <a:ext cx="5571275" cy="1415772"/>
          </a:xfrm>
          <a:prstGeom prst="rect">
            <a:avLst/>
          </a:prstGeom>
          <a:noFill/>
        </p:spPr>
        <p:txBody>
          <a:bodyPr wrap="square" rtlCol="0">
            <a:spAutoFit/>
          </a:bodyPr>
          <a:lstStyle/>
          <a:p>
            <a:r>
              <a:rPr lang="en-US" sz="3600" dirty="0">
                <a:solidFill>
                  <a:schemeClr val="bg1">
                    <a:lumMod val="50000"/>
                    <a:lumOff val="50000"/>
                  </a:schemeClr>
                </a:solidFill>
                <a:latin typeface="Arial Black" panose="020B0A04020102020204" pitchFamily="34" charset="0"/>
                <a:cs typeface="Arial" panose="020B0604020202020204" pitchFamily="34" charset="0"/>
              </a:rPr>
              <a:t>STEP </a:t>
            </a:r>
            <a:r>
              <a:rPr lang="en-US" sz="3600" dirty="0" smtClean="0">
                <a:solidFill>
                  <a:schemeClr val="bg1">
                    <a:lumMod val="50000"/>
                    <a:lumOff val="50000"/>
                  </a:schemeClr>
                </a:solidFill>
                <a:latin typeface="Arial Black" panose="020B0A04020102020204" pitchFamily="34" charset="0"/>
                <a:cs typeface="Arial" panose="020B0604020202020204" pitchFamily="34" charset="0"/>
              </a:rPr>
              <a:t>1: </a:t>
            </a:r>
            <a:r>
              <a:rPr lang="en-US" sz="3600" dirty="0">
                <a:solidFill>
                  <a:schemeClr val="bg1"/>
                </a:solidFill>
                <a:latin typeface="Arial Black" panose="020B0A04020102020204" pitchFamily="34" charset="0"/>
                <a:cs typeface="Arial" panose="020B0604020202020204" pitchFamily="34" charset="0"/>
              </a:rPr>
              <a:t/>
            </a:r>
            <a:br>
              <a:rPr lang="en-US" sz="3600" dirty="0">
                <a:solidFill>
                  <a:schemeClr val="bg1"/>
                </a:solidFill>
                <a:latin typeface="Arial Black" panose="020B0A04020102020204" pitchFamily="34" charset="0"/>
                <a:cs typeface="Arial" panose="020B0604020202020204" pitchFamily="34" charset="0"/>
              </a:rPr>
            </a:br>
            <a:r>
              <a:rPr lang="en-US" sz="3200" dirty="0" smtClean="0">
                <a:solidFill>
                  <a:schemeClr val="bg1"/>
                </a:solidFill>
                <a:latin typeface="Arial" panose="020B0604020202020204" pitchFamily="34" charset="0"/>
                <a:cs typeface="Arial" panose="020B0604020202020204" pitchFamily="34" charset="0"/>
              </a:rPr>
              <a:t>Assessments</a:t>
            </a:r>
            <a:endParaRPr lang="en-US" sz="3200" dirty="0">
              <a:solidFill>
                <a:schemeClr val="bg1"/>
              </a:solidFill>
              <a:latin typeface="Arial" panose="020B0604020202020204" pitchFamily="34" charset="0"/>
              <a:cs typeface="Arial" panose="020B0604020202020204" pitchFamily="34" charset="0"/>
            </a:endParaRPr>
          </a:p>
          <a:p>
            <a:endParaRPr lang="en-US" b="1" dirty="0" smtClean="0">
              <a:solidFill>
                <a:schemeClr val="bg1"/>
              </a:solidFill>
              <a:latin typeface="Arial" panose="020B0604020202020204" pitchFamily="34" charset="0"/>
              <a:cs typeface="Arial" panose="020B0604020202020204" pitchFamily="34" charset="0"/>
            </a:endParaRPr>
          </a:p>
        </p:txBody>
      </p:sp>
      <p:sp>
        <p:nvSpPr>
          <p:cNvPr id="6" name="TextBox 5"/>
          <p:cNvSpPr txBox="1"/>
          <p:nvPr/>
        </p:nvSpPr>
        <p:spPr>
          <a:xfrm>
            <a:off x="533400" y="2516285"/>
            <a:ext cx="4092388" cy="1785104"/>
          </a:xfrm>
          <a:prstGeom prst="rect">
            <a:avLst/>
          </a:prstGeom>
          <a:noFill/>
        </p:spPr>
        <p:txBody>
          <a:bodyPr wrap="square" rtlCol="0">
            <a:spAutoFit/>
          </a:bodyPr>
          <a:lstStyle/>
          <a:p>
            <a:r>
              <a:rPr lang="en-US" sz="2200" dirty="0" smtClean="0">
                <a:solidFill>
                  <a:schemeClr val="bg1">
                    <a:lumMod val="50000"/>
                    <a:lumOff val="50000"/>
                  </a:schemeClr>
                </a:solidFill>
                <a:latin typeface="Arial" panose="020B0604020202020204" pitchFamily="34" charset="0"/>
                <a:cs typeface="Arial" panose="020B0604020202020204" pitchFamily="34" charset="0"/>
              </a:rPr>
              <a:t>The journey begins at intake. Upon entering prison, the offender is given three assessments... the </a:t>
            </a:r>
            <a:r>
              <a:rPr lang="en-US" sz="2200" b="1" dirty="0" smtClean="0">
                <a:solidFill>
                  <a:schemeClr val="bg1"/>
                </a:solidFill>
                <a:latin typeface="Arial" panose="020B0604020202020204" pitchFamily="34" charset="0"/>
                <a:cs typeface="Arial" panose="020B0604020202020204" pitchFamily="34" charset="0"/>
              </a:rPr>
              <a:t>COMPAS</a:t>
            </a:r>
            <a:r>
              <a:rPr lang="en-US" sz="2200" dirty="0" smtClean="0">
                <a:solidFill>
                  <a:schemeClr val="bg1">
                    <a:lumMod val="50000"/>
                    <a:lumOff val="50000"/>
                  </a:schemeClr>
                </a:solidFill>
                <a:latin typeface="Arial" panose="020B0604020202020204" pitchFamily="34" charset="0"/>
                <a:cs typeface="Arial" panose="020B0604020202020204" pitchFamily="34" charset="0"/>
              </a:rPr>
              <a:t>, the </a:t>
            </a:r>
            <a:r>
              <a:rPr lang="en-US" sz="2200" b="1" dirty="0" smtClean="0">
                <a:solidFill>
                  <a:schemeClr val="bg1"/>
                </a:solidFill>
                <a:latin typeface="Arial" panose="020B0604020202020204" pitchFamily="34" charset="0"/>
                <a:cs typeface="Arial" panose="020B0604020202020204" pitchFamily="34" charset="0"/>
              </a:rPr>
              <a:t>CSRA, </a:t>
            </a:r>
            <a:r>
              <a:rPr lang="en-US" sz="2200" dirty="0">
                <a:solidFill>
                  <a:schemeClr val="bg1">
                    <a:lumMod val="50000"/>
                    <a:lumOff val="50000"/>
                  </a:schemeClr>
                </a:solidFill>
                <a:latin typeface="Arial" panose="020B0604020202020204" pitchFamily="34" charset="0"/>
                <a:cs typeface="Arial" panose="020B0604020202020204" pitchFamily="34" charset="0"/>
              </a:rPr>
              <a:t>and the </a:t>
            </a:r>
            <a:r>
              <a:rPr lang="en-US" sz="2200" b="1" dirty="0" smtClean="0">
                <a:solidFill>
                  <a:schemeClr val="bg1"/>
                </a:solidFill>
                <a:latin typeface="Arial" panose="020B0604020202020204" pitchFamily="34" charset="0"/>
                <a:cs typeface="Arial" panose="020B0604020202020204" pitchFamily="34" charset="0"/>
              </a:rPr>
              <a:t>TABE. </a:t>
            </a:r>
            <a:endParaRPr lang="en-US" sz="2200" b="1" dirty="0">
              <a:solidFill>
                <a:schemeClr val="bg1"/>
              </a:solidFill>
              <a:latin typeface="Arial" panose="020B0604020202020204" pitchFamily="34" charset="0"/>
              <a:cs typeface="Arial" panose="020B0604020202020204" pitchFamily="34" charset="0"/>
            </a:endParaRPr>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71755" y="1414715"/>
            <a:ext cx="3190876" cy="3003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Down Arrow 10"/>
          <p:cNvSpPr/>
          <p:nvPr/>
        </p:nvSpPr>
        <p:spPr bwMode="auto">
          <a:xfrm rot="6300000">
            <a:off x="6620239" y="2300207"/>
            <a:ext cx="304800" cy="942330"/>
          </a:xfrm>
          <a:prstGeom prst="downArrow">
            <a:avLst/>
          </a:prstGeom>
          <a:solidFill>
            <a:schemeClr val="bg1">
              <a:lumMod val="50000"/>
              <a:lumOff val="50000"/>
            </a:schemeClr>
          </a:solidFill>
          <a:ln w="12700" cap="sq"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Garamond" pitchFamily="18" charset="0"/>
            </a:endParaRPr>
          </a:p>
        </p:txBody>
      </p:sp>
      <p:sp>
        <p:nvSpPr>
          <p:cNvPr id="15" name="Oval 14"/>
          <p:cNvSpPr/>
          <p:nvPr/>
        </p:nvSpPr>
        <p:spPr bwMode="auto">
          <a:xfrm>
            <a:off x="6729808" y="2302227"/>
            <a:ext cx="1208180" cy="1208180"/>
          </a:xfrm>
          <a:prstGeom prst="ellipse">
            <a:avLst/>
          </a:prstGeom>
          <a:solidFill>
            <a:srgbClr val="FFFFFF"/>
          </a:solidFill>
          <a:ln w="12700" cap="sq" cmpd="sng" algn="ctr">
            <a:solidFill>
              <a:schemeClr val="bg1">
                <a:lumMod val="50000"/>
                <a:lumOff val="50000"/>
              </a:schemeClr>
            </a:solidFill>
            <a:prstDash val="sysDash"/>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Garamond" pitchFamily="18" charset="0"/>
            </a:endParaRPr>
          </a:p>
        </p:txBody>
      </p:sp>
      <p:sp>
        <p:nvSpPr>
          <p:cNvPr id="12" name="Oval 11"/>
          <p:cNvSpPr/>
          <p:nvPr/>
        </p:nvSpPr>
        <p:spPr bwMode="auto">
          <a:xfrm>
            <a:off x="6057900" y="2517599"/>
            <a:ext cx="76200" cy="76200"/>
          </a:xfrm>
          <a:prstGeom prst="ellipse">
            <a:avLst/>
          </a:prstGeom>
          <a:solidFill>
            <a:schemeClr val="bg1"/>
          </a:solidFill>
          <a:ln w="12700" cap="sq"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Garamond" pitchFamily="18" charset="0"/>
            </a:endParaRPr>
          </a:p>
        </p:txBody>
      </p:sp>
      <p:pic>
        <p:nvPicPr>
          <p:cNvPr id="13" name="Picture 2" descr="C:\Users\debbie.wells\Desktop\videoB\images\inmate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54388" y="3048000"/>
            <a:ext cx="1317812" cy="336774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029200" y="2148337"/>
            <a:ext cx="2286000" cy="307777"/>
          </a:xfrm>
          <a:prstGeom prst="rect">
            <a:avLst/>
          </a:prstGeom>
          <a:noFill/>
        </p:spPr>
        <p:txBody>
          <a:bodyPr wrap="square" rtlCol="0">
            <a:spAutoFit/>
          </a:bodyPr>
          <a:lstStyle/>
          <a:p>
            <a:r>
              <a:rPr lang="en-US" sz="1400" dirty="0" smtClean="0">
                <a:latin typeface="Arial Black" panose="020B0A04020102020204" pitchFamily="34" charset="0"/>
                <a:cs typeface="Arial" panose="020B0604020202020204" pitchFamily="34" charset="0"/>
              </a:rPr>
              <a:t>start</a:t>
            </a:r>
            <a:endParaRPr lang="en-US" sz="1400" dirty="0">
              <a:latin typeface="Arial Black" panose="020B0A04020102020204" pitchFamily="34" charset="0"/>
              <a:cs typeface="Arial" panose="020B0604020202020204" pitchFamily="34" charset="0"/>
            </a:endParaRPr>
          </a:p>
        </p:txBody>
      </p:sp>
      <p:cxnSp>
        <p:nvCxnSpPr>
          <p:cNvPr id="7" name="Straight Connector 6"/>
          <p:cNvCxnSpPr/>
          <p:nvPr/>
        </p:nvCxnSpPr>
        <p:spPr bwMode="auto">
          <a:xfrm flipV="1">
            <a:off x="5105400" y="2502219"/>
            <a:ext cx="0" cy="417952"/>
          </a:xfrm>
          <a:prstGeom prst="line">
            <a:avLst/>
          </a:prstGeom>
          <a:noFill/>
          <a:ln w="12700" cap="sq" cmpd="sng" algn="ctr">
            <a:solidFill>
              <a:schemeClr val="bg1"/>
            </a:solidFill>
            <a:prstDash val="dash"/>
            <a:round/>
            <a:headEnd type="none" w="med" len="med"/>
            <a:tailEnd type="none" w="med" len="med"/>
          </a:ln>
          <a:effectLst/>
        </p:spPr>
      </p:cxnSp>
      <p:cxnSp>
        <p:nvCxnSpPr>
          <p:cNvPr id="10" name="Straight Connector 9"/>
          <p:cNvCxnSpPr/>
          <p:nvPr/>
        </p:nvCxnSpPr>
        <p:spPr bwMode="auto">
          <a:xfrm>
            <a:off x="5105400" y="2502218"/>
            <a:ext cx="685800" cy="0"/>
          </a:xfrm>
          <a:prstGeom prst="line">
            <a:avLst/>
          </a:prstGeom>
          <a:noFill/>
          <a:ln w="12700" cap="sq" cmpd="sng" algn="ctr">
            <a:solidFill>
              <a:schemeClr val="bg1"/>
            </a:solidFill>
            <a:prstDash val="dash"/>
            <a:round/>
            <a:headEnd type="none" w="med" len="med"/>
            <a:tailEnd type="arrow" w="med" len="med"/>
          </a:ln>
          <a:effectLst/>
        </p:spPr>
      </p:cxnSp>
      <p:sp>
        <p:nvSpPr>
          <p:cNvPr id="19" name="TextBox 18"/>
          <p:cNvSpPr txBox="1"/>
          <p:nvPr/>
        </p:nvSpPr>
        <p:spPr>
          <a:xfrm>
            <a:off x="6729808" y="2743200"/>
            <a:ext cx="1271192" cy="353943"/>
          </a:xfrm>
          <a:prstGeom prst="rect">
            <a:avLst/>
          </a:prstGeom>
          <a:noFill/>
        </p:spPr>
        <p:txBody>
          <a:bodyPr wrap="square" rtlCol="0">
            <a:spAutoFit/>
          </a:bodyPr>
          <a:lstStyle/>
          <a:p>
            <a:pPr algn="ctr"/>
            <a:r>
              <a:rPr lang="en-US" sz="1700" dirty="0" smtClean="0">
                <a:solidFill>
                  <a:schemeClr val="bg1">
                    <a:lumMod val="50000"/>
                    <a:lumOff val="50000"/>
                  </a:schemeClr>
                </a:solidFill>
                <a:latin typeface="Franklin Gothic Demi Cond" panose="020B0706030402020204" pitchFamily="34" charset="0"/>
                <a:cs typeface="Arial" panose="020B0604020202020204" pitchFamily="34" charset="0"/>
              </a:rPr>
              <a:t>Assessments</a:t>
            </a:r>
            <a:endParaRPr lang="en-US" sz="1700" dirty="0">
              <a:solidFill>
                <a:schemeClr val="bg1">
                  <a:lumMod val="50000"/>
                  <a:lumOff val="50000"/>
                </a:schemeClr>
              </a:solidFill>
              <a:latin typeface="Franklin Gothic Demi Cond" panose="020B0706030402020204" pitchFamily="34" charset="0"/>
            </a:endParaRPr>
          </a:p>
        </p:txBody>
      </p:sp>
    </p:spTree>
    <p:extLst>
      <p:ext uri="{BB962C8B-B14F-4D97-AF65-F5344CB8AC3E}">
        <p14:creationId xmlns:p14="http://schemas.microsoft.com/office/powerpoint/2010/main" val="2024362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1295400"/>
            <a:ext cx="7162800" cy="1292662"/>
          </a:xfrm>
          <a:prstGeom prst="rect">
            <a:avLst/>
          </a:prstGeom>
          <a:noFill/>
        </p:spPr>
        <p:txBody>
          <a:bodyPr wrap="square" rtlCol="0">
            <a:spAutoFit/>
          </a:bodyPr>
          <a:lstStyle/>
          <a:p>
            <a:r>
              <a:rPr lang="en-US" sz="3000" dirty="0" smtClean="0">
                <a:solidFill>
                  <a:schemeClr val="bg1"/>
                </a:solidFill>
                <a:latin typeface="Arial" panose="020B0604020202020204" pitchFamily="34" charset="0"/>
                <a:cs typeface="Arial" panose="020B0604020202020204" pitchFamily="34" charset="0"/>
              </a:rPr>
              <a:t>Intake  </a:t>
            </a:r>
            <a:r>
              <a:rPr lang="en-US" sz="3000" dirty="0">
                <a:solidFill>
                  <a:schemeClr val="bg1"/>
                </a:solidFill>
                <a:latin typeface="Arial" panose="020B0604020202020204" pitchFamily="34" charset="0"/>
                <a:cs typeface="Arial" panose="020B0604020202020204" pitchFamily="34" charset="0"/>
              </a:rPr>
              <a:t>| </a:t>
            </a:r>
            <a:r>
              <a:rPr lang="en-US" sz="3000" b="1" dirty="0" smtClean="0">
                <a:solidFill>
                  <a:schemeClr val="bg1">
                    <a:lumMod val="50000"/>
                    <a:lumOff val="50000"/>
                  </a:schemeClr>
                </a:solidFill>
                <a:latin typeface="Arial" panose="020B0604020202020204" pitchFamily="34" charset="0"/>
                <a:cs typeface="Arial" panose="020B0604020202020204" pitchFamily="34" charset="0"/>
              </a:rPr>
              <a:t>Three </a:t>
            </a:r>
            <a:r>
              <a:rPr lang="en-US" sz="3000" b="1" dirty="0" smtClean="0">
                <a:solidFill>
                  <a:schemeClr val="bg1">
                    <a:lumMod val="50000"/>
                    <a:lumOff val="50000"/>
                  </a:schemeClr>
                </a:solidFill>
                <a:latin typeface="Arial" panose="020B0604020202020204" pitchFamily="34" charset="0"/>
                <a:cs typeface="Arial" panose="020B0604020202020204" pitchFamily="34" charset="0"/>
              </a:rPr>
              <a:t>Assessments</a:t>
            </a:r>
            <a:endParaRPr lang="en-US" sz="3000" dirty="0">
              <a:solidFill>
                <a:schemeClr val="bg1">
                  <a:lumMod val="50000"/>
                  <a:lumOff val="50000"/>
                </a:schemeClr>
              </a:solidFill>
              <a:latin typeface="Arial" panose="020B0604020202020204" pitchFamily="34" charset="0"/>
              <a:cs typeface="Arial" panose="020B0604020202020204" pitchFamily="34" charset="0"/>
            </a:endParaRPr>
          </a:p>
          <a:p>
            <a:endParaRPr lang="en-US" sz="3000" dirty="0" smtClean="0">
              <a:solidFill>
                <a:schemeClr val="bg1"/>
              </a:solidFill>
              <a:latin typeface="Arial" panose="020B0604020202020204" pitchFamily="34" charset="0"/>
              <a:cs typeface="Arial" panose="020B0604020202020204" pitchFamily="34" charset="0"/>
            </a:endParaRPr>
          </a:p>
          <a:p>
            <a:endParaRPr lang="en-US" b="1" dirty="0" smtClean="0">
              <a:solidFill>
                <a:schemeClr val="bg1"/>
              </a:solidFill>
              <a:latin typeface="Arial" panose="020B0604020202020204" pitchFamily="34" charset="0"/>
              <a:cs typeface="Arial" panose="020B0604020202020204" pitchFamily="34" charset="0"/>
            </a:endParaRPr>
          </a:p>
        </p:txBody>
      </p:sp>
      <p:sp>
        <p:nvSpPr>
          <p:cNvPr id="3" name="TextBox 2"/>
          <p:cNvSpPr txBox="1"/>
          <p:nvPr/>
        </p:nvSpPr>
        <p:spPr>
          <a:xfrm>
            <a:off x="1804191" y="1969155"/>
            <a:ext cx="3529809" cy="1384995"/>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Correctional Offender Management Profiling for Alternative Sanctions (COMPAS) </a:t>
            </a:r>
            <a:r>
              <a:rPr lang="en-US" sz="1200" b="1" dirty="0" smtClean="0">
                <a:latin typeface="Arial" panose="020B0604020202020204" pitchFamily="34" charset="0"/>
                <a:cs typeface="Arial" panose="020B0604020202020204" pitchFamily="34" charset="0"/>
              </a:rPr>
              <a:t/>
            </a:r>
            <a:br>
              <a:rPr lang="en-US" sz="1200" b="1" dirty="0" smtClean="0">
                <a:latin typeface="Arial" panose="020B0604020202020204" pitchFamily="34" charset="0"/>
                <a:cs typeface="Arial" panose="020B0604020202020204" pitchFamily="34" charset="0"/>
              </a:rPr>
            </a:br>
            <a:r>
              <a:rPr lang="en-US" sz="1200" dirty="0" smtClean="0">
                <a:latin typeface="Arial" panose="020B0604020202020204" pitchFamily="34" charset="0"/>
                <a:cs typeface="Arial" panose="020B0604020202020204" pitchFamily="34" charset="0"/>
              </a:rPr>
              <a:t>COMPAS is a </a:t>
            </a:r>
            <a:r>
              <a:rPr lang="en-US" sz="1200" dirty="0">
                <a:latin typeface="Arial" panose="020B0604020202020204" pitchFamily="34" charset="0"/>
                <a:cs typeface="Arial" panose="020B0604020202020204" pitchFamily="34" charset="0"/>
              </a:rPr>
              <a:t>research-based, risk and needs assessment tool for criminal justice practitioners to assist them in the placement, supervision, and case management of offenders in community and secure settings.</a:t>
            </a:r>
          </a:p>
        </p:txBody>
      </p:sp>
      <p:sp>
        <p:nvSpPr>
          <p:cNvPr id="4" name="Rectangle 3"/>
          <p:cNvSpPr/>
          <p:nvPr/>
        </p:nvSpPr>
        <p:spPr bwMode="auto">
          <a:xfrm>
            <a:off x="588674" y="1969155"/>
            <a:ext cx="1068036" cy="834479"/>
          </a:xfrm>
          <a:prstGeom prst="rect">
            <a:avLst/>
          </a:prstGeom>
          <a:solidFill>
            <a:srgbClr val="DDDDDD"/>
          </a:solidFill>
          <a:ln w="12700" cap="sq"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Garamond" pitchFamily="18" charset="0"/>
            </a:endParaRPr>
          </a:p>
        </p:txBody>
      </p:sp>
      <p:sp>
        <p:nvSpPr>
          <p:cNvPr id="5" name="TextBox 4"/>
          <p:cNvSpPr txBox="1"/>
          <p:nvPr/>
        </p:nvSpPr>
        <p:spPr>
          <a:xfrm>
            <a:off x="457200" y="2209673"/>
            <a:ext cx="1301594" cy="338554"/>
          </a:xfrm>
          <a:prstGeom prst="rect">
            <a:avLst/>
          </a:prstGeom>
          <a:noFill/>
        </p:spPr>
        <p:txBody>
          <a:bodyPr wrap="square" rtlCol="0">
            <a:spAutoFit/>
          </a:bodyPr>
          <a:lstStyle/>
          <a:p>
            <a:pPr algn="ctr"/>
            <a:r>
              <a:rPr lang="en-US" sz="1600" b="1" dirty="0" smtClean="0">
                <a:solidFill>
                  <a:schemeClr val="bg1"/>
                </a:solidFill>
                <a:latin typeface="Arial" panose="020B0604020202020204" pitchFamily="34" charset="0"/>
                <a:cs typeface="Arial" panose="020B0604020202020204" pitchFamily="34" charset="0"/>
              </a:rPr>
              <a:t>COMPAS</a:t>
            </a:r>
            <a:endParaRPr lang="en-US" sz="1600" b="1" dirty="0">
              <a:solidFill>
                <a:schemeClr val="bg1"/>
              </a:solidFill>
            </a:endParaRPr>
          </a:p>
        </p:txBody>
      </p:sp>
      <p:cxnSp>
        <p:nvCxnSpPr>
          <p:cNvPr id="6" name="Straight Connector 5"/>
          <p:cNvCxnSpPr/>
          <p:nvPr/>
        </p:nvCxnSpPr>
        <p:spPr bwMode="auto">
          <a:xfrm>
            <a:off x="533400" y="1905000"/>
            <a:ext cx="7772400" cy="0"/>
          </a:xfrm>
          <a:prstGeom prst="line">
            <a:avLst/>
          </a:prstGeom>
          <a:noFill/>
          <a:ln w="12700" cap="sq" cmpd="sng" algn="ctr">
            <a:solidFill>
              <a:schemeClr val="bg1">
                <a:lumMod val="50000"/>
                <a:lumOff val="50000"/>
              </a:schemeClr>
            </a:solidFill>
            <a:prstDash val="dash"/>
            <a:round/>
            <a:headEnd type="none" w="med" len="med"/>
            <a:tailEnd type="none" w="med" len="med"/>
          </a:ln>
          <a:effectLst/>
        </p:spPr>
      </p:cxnSp>
      <p:sp>
        <p:nvSpPr>
          <p:cNvPr id="7" name="TextBox 6"/>
          <p:cNvSpPr txBox="1"/>
          <p:nvPr/>
        </p:nvSpPr>
        <p:spPr>
          <a:xfrm>
            <a:off x="1804191" y="3534009"/>
            <a:ext cx="3910809" cy="1569660"/>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The California Static Risk Assessment (CSRA)</a:t>
            </a:r>
            <a:r>
              <a:rPr lang="en-US" sz="1200" dirty="0" smtClean="0">
                <a:latin typeface="Arial" panose="020B0604020202020204" pitchFamily="34" charset="0"/>
                <a:cs typeface="Arial" panose="020B0604020202020204" pitchFamily="34" charset="0"/>
              </a:rPr>
              <a:t/>
            </a:r>
            <a:br>
              <a:rPr lang="en-US" sz="1200" dirty="0" smtClean="0">
                <a:latin typeface="Arial" panose="020B0604020202020204" pitchFamily="34" charset="0"/>
                <a:cs typeface="Arial" panose="020B0604020202020204" pitchFamily="34" charset="0"/>
              </a:rPr>
            </a:br>
            <a:r>
              <a:rPr lang="en-US" sz="1200" dirty="0" smtClean="0">
                <a:latin typeface="Arial" panose="020B0604020202020204" pitchFamily="34" charset="0"/>
                <a:cs typeface="Arial" panose="020B0604020202020204" pitchFamily="34" charset="0"/>
              </a:rPr>
              <a:t>CSRA addresses an offender’s criminogenic needs </a:t>
            </a:r>
            <a:br>
              <a:rPr lang="en-US" sz="1200" dirty="0" smtClean="0">
                <a:latin typeface="Arial" panose="020B0604020202020204" pitchFamily="34" charset="0"/>
                <a:cs typeface="Arial" panose="020B0604020202020204" pitchFamily="34" charset="0"/>
              </a:rPr>
            </a:br>
            <a:r>
              <a:rPr lang="en-US" sz="1200" dirty="0" smtClean="0">
                <a:latin typeface="Arial" panose="020B0604020202020204" pitchFamily="34" charset="0"/>
                <a:cs typeface="Arial" panose="020B0604020202020204" pitchFamily="34" charset="0"/>
              </a:rPr>
              <a:t>and assesses their risk to re-offend.</a:t>
            </a:r>
            <a:br>
              <a:rPr lang="en-US" sz="1200" dirty="0" smtClean="0">
                <a:latin typeface="Arial" panose="020B0604020202020204" pitchFamily="34" charset="0"/>
                <a:cs typeface="Arial" panose="020B0604020202020204" pitchFamily="34" charset="0"/>
              </a:rPr>
            </a:br>
            <a:endParaRPr lang="en-US" sz="1200" dirty="0" smtClean="0">
              <a:latin typeface="Arial" panose="020B0604020202020204" pitchFamily="34" charset="0"/>
              <a:cs typeface="Arial" panose="020B0604020202020204" pitchFamily="34" charset="0"/>
            </a:endParaRPr>
          </a:p>
          <a:p>
            <a:r>
              <a:rPr lang="en-US" sz="1200" i="1" dirty="0" smtClean="0">
                <a:latin typeface="Arial" panose="020B0604020202020204" pitchFamily="34" charset="0"/>
                <a:cs typeface="Arial" panose="020B0604020202020204" pitchFamily="34" charset="0"/>
              </a:rPr>
              <a:t>Criminogenic needs are </a:t>
            </a:r>
            <a:r>
              <a:rPr lang="en-US" sz="1200" i="1" dirty="0">
                <a:latin typeface="Arial" panose="020B0604020202020204" pitchFamily="34" charset="0"/>
                <a:cs typeface="Arial" panose="020B0604020202020204" pitchFamily="34" charset="0"/>
              </a:rPr>
              <a:t>a set of factor(s) that influence </a:t>
            </a:r>
            <a:r>
              <a:rPr lang="en-US" sz="1200" i="1" dirty="0" smtClean="0">
                <a:latin typeface="Arial" panose="020B0604020202020204" pitchFamily="34" charset="0"/>
                <a:cs typeface="Arial" panose="020B0604020202020204" pitchFamily="34" charset="0"/>
              </a:rPr>
              <a:t/>
            </a:r>
            <a:br>
              <a:rPr lang="en-US" sz="1200" i="1" dirty="0" smtClean="0">
                <a:latin typeface="Arial" panose="020B0604020202020204" pitchFamily="34" charset="0"/>
                <a:cs typeface="Arial" panose="020B0604020202020204" pitchFamily="34" charset="0"/>
              </a:rPr>
            </a:br>
            <a:r>
              <a:rPr lang="en-US" sz="1200" i="1" dirty="0" smtClean="0">
                <a:latin typeface="Arial" panose="020B0604020202020204" pitchFamily="34" charset="0"/>
                <a:cs typeface="Arial" panose="020B0604020202020204" pitchFamily="34" charset="0"/>
              </a:rPr>
              <a:t>an </a:t>
            </a:r>
            <a:r>
              <a:rPr lang="en-US" sz="1200" i="1" dirty="0">
                <a:latin typeface="Arial" panose="020B0604020202020204" pitchFamily="34" charset="0"/>
                <a:cs typeface="Arial" panose="020B0604020202020204" pitchFamily="34" charset="0"/>
              </a:rPr>
              <a:t>individual’s tendency toward criminal behavior. </a:t>
            </a:r>
            <a:r>
              <a:rPr lang="en-US" sz="1200" i="1" dirty="0" smtClean="0">
                <a:latin typeface="Arial" panose="020B0604020202020204" pitchFamily="34" charset="0"/>
                <a:cs typeface="Arial" panose="020B0604020202020204" pitchFamily="34" charset="0"/>
              </a:rPr>
              <a:t/>
            </a:r>
            <a:br>
              <a:rPr lang="en-US" sz="1200" i="1" dirty="0" smtClean="0">
                <a:latin typeface="Arial" panose="020B0604020202020204" pitchFamily="34" charset="0"/>
                <a:cs typeface="Arial" panose="020B0604020202020204" pitchFamily="34" charset="0"/>
              </a:rPr>
            </a:br>
            <a:r>
              <a:rPr lang="en-US" sz="1200" i="1" dirty="0" smtClean="0">
                <a:latin typeface="Arial" panose="020B0604020202020204" pitchFamily="34" charset="0"/>
                <a:cs typeface="Arial" panose="020B0604020202020204" pitchFamily="34" charset="0"/>
              </a:rPr>
              <a:t>The </a:t>
            </a:r>
            <a:r>
              <a:rPr lang="en-US" sz="1200" i="1" dirty="0">
                <a:latin typeface="Arial" panose="020B0604020202020204" pitchFamily="34" charset="0"/>
                <a:cs typeface="Arial" panose="020B0604020202020204" pitchFamily="34" charset="0"/>
              </a:rPr>
              <a:t>greater the criminogenic rating, the more </a:t>
            </a:r>
            <a:r>
              <a:rPr lang="en-US" sz="1200" i="1" dirty="0" smtClean="0">
                <a:latin typeface="Arial" panose="020B0604020202020204" pitchFamily="34" charset="0"/>
                <a:cs typeface="Arial" panose="020B0604020202020204" pitchFamily="34" charset="0"/>
              </a:rPr>
              <a:t/>
            </a:r>
            <a:br>
              <a:rPr lang="en-US" sz="1200" i="1" dirty="0" smtClean="0">
                <a:latin typeface="Arial" panose="020B0604020202020204" pitchFamily="34" charset="0"/>
                <a:cs typeface="Arial" panose="020B0604020202020204" pitchFamily="34" charset="0"/>
              </a:rPr>
            </a:br>
            <a:r>
              <a:rPr lang="en-US" sz="1200" i="1" dirty="0" smtClean="0">
                <a:latin typeface="Arial" panose="020B0604020202020204" pitchFamily="34" charset="0"/>
                <a:cs typeface="Arial" panose="020B0604020202020204" pitchFamily="34" charset="0"/>
              </a:rPr>
              <a:t>likely an </a:t>
            </a:r>
            <a:r>
              <a:rPr lang="en-US" sz="1200" i="1" dirty="0">
                <a:latin typeface="Arial" panose="020B0604020202020204" pitchFamily="34" charset="0"/>
                <a:cs typeface="Arial" panose="020B0604020202020204" pitchFamily="34" charset="0"/>
              </a:rPr>
              <a:t>individual is to commit crimes.</a:t>
            </a:r>
            <a:endParaRPr lang="en-US" sz="1200" i="1" dirty="0">
              <a:effectLst/>
              <a:latin typeface="Arial" panose="020B0604020202020204" pitchFamily="34" charset="0"/>
              <a:cs typeface="Arial" panose="020B0604020202020204" pitchFamily="34" charset="0"/>
            </a:endParaRPr>
          </a:p>
        </p:txBody>
      </p:sp>
      <p:sp>
        <p:nvSpPr>
          <p:cNvPr id="8" name="Rectangle 7"/>
          <p:cNvSpPr/>
          <p:nvPr/>
        </p:nvSpPr>
        <p:spPr bwMode="auto">
          <a:xfrm>
            <a:off x="615970" y="3534319"/>
            <a:ext cx="1068036" cy="834479"/>
          </a:xfrm>
          <a:prstGeom prst="rect">
            <a:avLst/>
          </a:prstGeom>
          <a:solidFill>
            <a:srgbClr val="DDDDDD"/>
          </a:solidFill>
          <a:ln w="12700" cap="sq"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Garamond" pitchFamily="18" charset="0"/>
            </a:endParaRPr>
          </a:p>
        </p:txBody>
      </p:sp>
      <p:sp>
        <p:nvSpPr>
          <p:cNvPr id="9" name="TextBox 8"/>
          <p:cNvSpPr txBox="1"/>
          <p:nvPr/>
        </p:nvSpPr>
        <p:spPr>
          <a:xfrm>
            <a:off x="491393" y="3782281"/>
            <a:ext cx="1301594" cy="338554"/>
          </a:xfrm>
          <a:prstGeom prst="rect">
            <a:avLst/>
          </a:prstGeom>
          <a:noFill/>
        </p:spPr>
        <p:txBody>
          <a:bodyPr wrap="square" rtlCol="0">
            <a:spAutoFit/>
          </a:bodyPr>
          <a:lstStyle/>
          <a:p>
            <a:pPr algn="ctr"/>
            <a:r>
              <a:rPr lang="en-US" sz="1600" b="1" dirty="0" smtClean="0">
                <a:solidFill>
                  <a:schemeClr val="bg1"/>
                </a:solidFill>
                <a:latin typeface="Arial" panose="020B0604020202020204" pitchFamily="34" charset="0"/>
                <a:cs typeface="Arial" panose="020B0604020202020204" pitchFamily="34" charset="0"/>
              </a:rPr>
              <a:t>CSRA</a:t>
            </a:r>
            <a:endParaRPr lang="en-US" sz="1600" b="1" dirty="0">
              <a:solidFill>
                <a:schemeClr val="bg1"/>
              </a:solidFill>
            </a:endParaRPr>
          </a:p>
        </p:txBody>
      </p:sp>
      <p:sp>
        <p:nvSpPr>
          <p:cNvPr id="10" name="TextBox 9"/>
          <p:cNvSpPr txBox="1"/>
          <p:nvPr/>
        </p:nvSpPr>
        <p:spPr>
          <a:xfrm>
            <a:off x="5562600" y="2249901"/>
            <a:ext cx="2743200" cy="1754326"/>
          </a:xfrm>
          <a:prstGeom prst="rect">
            <a:avLst/>
          </a:prstGeom>
          <a:noFill/>
        </p:spPr>
        <p:txBody>
          <a:bodyPr wrap="square" rtlCol="0">
            <a:spAutoFit/>
          </a:bodyPr>
          <a:lstStyle/>
          <a:p>
            <a:pPr algn="r"/>
            <a:r>
              <a:rPr lang="en-US" dirty="0" smtClean="0">
                <a:solidFill>
                  <a:schemeClr val="bg1">
                    <a:lumMod val="50000"/>
                    <a:lumOff val="50000"/>
                  </a:schemeClr>
                </a:solidFill>
                <a:latin typeface="Arial" panose="020B0604020202020204" pitchFamily="34" charset="0"/>
                <a:cs typeface="Arial" panose="020B0604020202020204" pitchFamily="34" charset="0"/>
              </a:rPr>
              <a:t>These assessments </a:t>
            </a:r>
            <a:br>
              <a:rPr lang="en-US" dirty="0" smtClean="0">
                <a:solidFill>
                  <a:schemeClr val="bg1">
                    <a:lumMod val="50000"/>
                    <a:lumOff val="50000"/>
                  </a:schemeClr>
                </a:solidFill>
                <a:latin typeface="Arial" panose="020B0604020202020204" pitchFamily="34" charset="0"/>
                <a:cs typeface="Arial" panose="020B0604020202020204" pitchFamily="34" charset="0"/>
              </a:rPr>
            </a:br>
            <a:r>
              <a:rPr lang="en-US" dirty="0" smtClean="0">
                <a:solidFill>
                  <a:schemeClr val="bg1">
                    <a:lumMod val="50000"/>
                    <a:lumOff val="50000"/>
                  </a:schemeClr>
                </a:solidFill>
                <a:latin typeface="Arial" panose="020B0604020202020204" pitchFamily="34" charset="0"/>
                <a:cs typeface="Arial" panose="020B0604020202020204" pitchFamily="34" charset="0"/>
              </a:rPr>
              <a:t>will determine </a:t>
            </a:r>
            <a:r>
              <a:rPr lang="en-US" dirty="0">
                <a:solidFill>
                  <a:schemeClr val="bg1">
                    <a:lumMod val="50000"/>
                    <a:lumOff val="50000"/>
                  </a:schemeClr>
                </a:solidFill>
                <a:latin typeface="Arial" panose="020B0604020202020204" pitchFamily="34" charset="0"/>
                <a:cs typeface="Arial" panose="020B0604020202020204" pitchFamily="34" charset="0"/>
              </a:rPr>
              <a:t>which rehabilitative programs are best suited for </a:t>
            </a:r>
            <a:r>
              <a:rPr lang="en-US" dirty="0" smtClean="0">
                <a:solidFill>
                  <a:schemeClr val="bg1">
                    <a:lumMod val="50000"/>
                    <a:lumOff val="50000"/>
                  </a:schemeClr>
                </a:solidFill>
                <a:latin typeface="Arial" panose="020B0604020202020204" pitchFamily="34" charset="0"/>
                <a:cs typeface="Arial" panose="020B0604020202020204" pitchFamily="34" charset="0"/>
              </a:rPr>
              <a:t>offender enrollment</a:t>
            </a:r>
            <a:r>
              <a:rPr lang="en-US" dirty="0">
                <a:solidFill>
                  <a:schemeClr val="bg1">
                    <a:lumMod val="50000"/>
                    <a:lumOff val="50000"/>
                  </a:schemeClr>
                </a:solidFill>
                <a:latin typeface="Arial" panose="020B0604020202020204" pitchFamily="34" charset="0"/>
                <a:cs typeface="Arial" panose="020B0604020202020204" pitchFamily="34" charset="0"/>
              </a:rPr>
              <a:t>.</a:t>
            </a:r>
          </a:p>
          <a:p>
            <a:endParaRPr lang="en-US" dirty="0"/>
          </a:p>
        </p:txBody>
      </p:sp>
      <p:sp>
        <p:nvSpPr>
          <p:cNvPr id="11" name="Rectangle 10"/>
          <p:cNvSpPr/>
          <p:nvPr/>
        </p:nvSpPr>
        <p:spPr bwMode="auto">
          <a:xfrm>
            <a:off x="608172" y="5284097"/>
            <a:ext cx="1068036" cy="834479"/>
          </a:xfrm>
          <a:prstGeom prst="rect">
            <a:avLst/>
          </a:prstGeom>
          <a:solidFill>
            <a:srgbClr val="DDDDDD"/>
          </a:solidFill>
          <a:ln w="12700" cap="sq"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Garamond" pitchFamily="18" charset="0"/>
            </a:endParaRPr>
          </a:p>
        </p:txBody>
      </p:sp>
      <p:sp>
        <p:nvSpPr>
          <p:cNvPr id="14" name="TextBox 13"/>
          <p:cNvSpPr txBox="1"/>
          <p:nvPr/>
        </p:nvSpPr>
        <p:spPr>
          <a:xfrm>
            <a:off x="515107" y="5532059"/>
            <a:ext cx="1301594" cy="338554"/>
          </a:xfrm>
          <a:prstGeom prst="rect">
            <a:avLst/>
          </a:prstGeom>
          <a:noFill/>
        </p:spPr>
        <p:txBody>
          <a:bodyPr wrap="square" rtlCol="0">
            <a:spAutoFit/>
          </a:bodyPr>
          <a:lstStyle/>
          <a:p>
            <a:pPr algn="ctr"/>
            <a:r>
              <a:rPr lang="en-US" sz="1600" b="1" dirty="0" smtClean="0">
                <a:solidFill>
                  <a:schemeClr val="bg1"/>
                </a:solidFill>
                <a:latin typeface="Arial" panose="020B0604020202020204" pitchFamily="34" charset="0"/>
                <a:cs typeface="Arial" panose="020B0604020202020204" pitchFamily="34" charset="0"/>
              </a:rPr>
              <a:t>TABE</a:t>
            </a:r>
            <a:endParaRPr lang="en-US" sz="1600" b="1" dirty="0">
              <a:solidFill>
                <a:schemeClr val="bg1"/>
              </a:solidFill>
            </a:endParaRPr>
          </a:p>
        </p:txBody>
      </p:sp>
      <p:sp>
        <p:nvSpPr>
          <p:cNvPr id="16" name="TextBox 15"/>
          <p:cNvSpPr txBox="1"/>
          <p:nvPr/>
        </p:nvSpPr>
        <p:spPr>
          <a:xfrm>
            <a:off x="1838310" y="5235767"/>
            <a:ext cx="4714890" cy="1200329"/>
          </a:xfrm>
          <a:prstGeom prst="rect">
            <a:avLst/>
          </a:prstGeom>
          <a:noFill/>
        </p:spPr>
        <p:txBody>
          <a:bodyPr wrap="square" rtlCol="0">
            <a:spAutoFit/>
          </a:bodyPr>
          <a:lstStyle/>
          <a:p>
            <a:r>
              <a:rPr lang="en-US" sz="1200" b="1" dirty="0" smtClean="0">
                <a:latin typeface="Arial" panose="020B0604020202020204" pitchFamily="34" charset="0"/>
                <a:cs typeface="Arial" panose="020B0604020202020204" pitchFamily="34" charset="0"/>
              </a:rPr>
              <a:t>Test of Adult Basic Education (TABE) - Reading</a:t>
            </a:r>
            <a:br>
              <a:rPr lang="en-US" sz="1200" b="1" dirty="0" smtClean="0">
                <a:latin typeface="Arial" panose="020B0604020202020204" pitchFamily="34" charset="0"/>
                <a:cs typeface="Arial" panose="020B0604020202020204" pitchFamily="34" charset="0"/>
              </a:rPr>
            </a:br>
            <a:r>
              <a:rPr lang="en-US" sz="1200" dirty="0" smtClean="0">
                <a:latin typeface="Arial" panose="020B0604020202020204" pitchFamily="34" charset="0"/>
                <a:cs typeface="Arial" panose="020B0604020202020204" pitchFamily="34" charset="0"/>
              </a:rPr>
              <a:t>TABE</a:t>
            </a:r>
            <a:r>
              <a:rPr lang="en-US" sz="1200" b="1" dirty="0" smtClean="0">
                <a:latin typeface="Arial" panose="020B0604020202020204" pitchFamily="34" charset="0"/>
                <a:cs typeface="Arial" panose="020B0604020202020204" pitchFamily="34" charset="0"/>
              </a:rPr>
              <a:t> </a:t>
            </a:r>
            <a:r>
              <a:rPr lang="en-US" sz="1200" dirty="0" smtClean="0">
                <a:latin typeface="Arial" panose="020B0604020202020204" pitchFamily="34" charset="0"/>
                <a:cs typeface="Arial" panose="020B0604020202020204" pitchFamily="34" charset="0"/>
              </a:rPr>
              <a:t>is</a:t>
            </a:r>
            <a:r>
              <a:rPr lang="en-US" sz="1200" b="1" dirty="0" smtClean="0">
                <a:latin typeface="Arial" panose="020B0604020202020204" pitchFamily="34" charset="0"/>
                <a:cs typeface="Arial" panose="020B0604020202020204" pitchFamily="34" charset="0"/>
              </a:rPr>
              <a:t> </a:t>
            </a:r>
            <a:r>
              <a:rPr lang="en-US" sz="1200" dirty="0" smtClean="0">
                <a:latin typeface="Arial" panose="020B0604020202020204" pitchFamily="34" charset="0"/>
                <a:cs typeface="Arial" panose="020B0604020202020204" pitchFamily="34" charset="0"/>
              </a:rPr>
              <a:t>used </a:t>
            </a:r>
            <a:r>
              <a:rPr lang="en-US" sz="1200" dirty="0">
                <a:latin typeface="Arial" panose="020B0604020202020204" pitchFamily="34" charset="0"/>
                <a:cs typeface="Arial" panose="020B0604020202020204" pitchFamily="34" charset="0"/>
              </a:rPr>
              <a:t>to assess the achievement of examinees on core content areas taught and assessed as part of Adult Basic Education programs nationwide. The TABE test is aligned to the national College and Career Readiness Standards for the three core subject areas: Reading, Mathematics, and Language.</a:t>
            </a:r>
          </a:p>
        </p:txBody>
      </p:sp>
    </p:spTree>
    <p:extLst>
      <p:ext uri="{BB962C8B-B14F-4D97-AF65-F5344CB8AC3E}">
        <p14:creationId xmlns:p14="http://schemas.microsoft.com/office/powerpoint/2010/main" val="8328074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71755" y="1414715"/>
            <a:ext cx="3190876" cy="3003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533400" y="1295400"/>
            <a:ext cx="7162800" cy="1323439"/>
          </a:xfrm>
          <a:prstGeom prst="rect">
            <a:avLst/>
          </a:prstGeom>
          <a:noFill/>
        </p:spPr>
        <p:txBody>
          <a:bodyPr wrap="square" rtlCol="0">
            <a:spAutoFit/>
          </a:bodyPr>
          <a:lstStyle/>
          <a:p>
            <a:r>
              <a:rPr lang="en-US" sz="3200" dirty="0" smtClean="0">
                <a:solidFill>
                  <a:srgbClr val="92D050"/>
                </a:solidFill>
                <a:latin typeface="Arial Black" panose="020B0A04020102020204" pitchFamily="34" charset="0"/>
                <a:cs typeface="Arial" panose="020B0604020202020204" pitchFamily="34" charset="0"/>
              </a:rPr>
              <a:t>STEP 2: </a:t>
            </a:r>
            <a:r>
              <a:rPr lang="en-US" sz="3200" dirty="0" smtClean="0">
                <a:solidFill>
                  <a:schemeClr val="bg1"/>
                </a:solidFill>
                <a:latin typeface="Arial Black" panose="020B0A04020102020204" pitchFamily="34" charset="0"/>
                <a:cs typeface="Arial" panose="020B0604020202020204" pitchFamily="34" charset="0"/>
              </a:rPr>
              <a:t/>
            </a:r>
            <a:br>
              <a:rPr lang="en-US" sz="3200" dirty="0" smtClean="0">
                <a:solidFill>
                  <a:schemeClr val="bg1"/>
                </a:solidFill>
                <a:latin typeface="Arial Black" panose="020B0A04020102020204" pitchFamily="34" charset="0"/>
                <a:cs typeface="Arial" panose="020B0604020202020204" pitchFamily="34" charset="0"/>
              </a:rPr>
            </a:br>
            <a:r>
              <a:rPr lang="en-US" sz="3000" dirty="0" smtClean="0">
                <a:solidFill>
                  <a:schemeClr val="bg1"/>
                </a:solidFill>
                <a:latin typeface="Arial" panose="020B0604020202020204" pitchFamily="34" charset="0"/>
                <a:cs typeface="Arial" panose="020B0604020202020204" pitchFamily="34" charset="0"/>
              </a:rPr>
              <a:t>Educational Programs</a:t>
            </a:r>
          </a:p>
          <a:p>
            <a:endParaRPr lang="en-US" b="1" dirty="0" smtClean="0">
              <a:solidFill>
                <a:schemeClr val="bg1"/>
              </a:solidFill>
              <a:latin typeface="Arial" panose="020B0604020202020204" pitchFamily="34" charset="0"/>
              <a:cs typeface="Arial" panose="020B0604020202020204" pitchFamily="34" charset="0"/>
            </a:endParaRPr>
          </a:p>
        </p:txBody>
      </p:sp>
      <p:sp>
        <p:nvSpPr>
          <p:cNvPr id="8" name="TextBox 7"/>
          <p:cNvSpPr txBox="1"/>
          <p:nvPr/>
        </p:nvSpPr>
        <p:spPr>
          <a:xfrm>
            <a:off x="533400" y="2514600"/>
            <a:ext cx="4038600" cy="1785104"/>
          </a:xfrm>
          <a:prstGeom prst="rect">
            <a:avLst/>
          </a:prstGeom>
          <a:noFill/>
        </p:spPr>
        <p:txBody>
          <a:bodyPr wrap="square" rtlCol="0">
            <a:spAutoFit/>
          </a:bodyPr>
          <a:lstStyle/>
          <a:p>
            <a:r>
              <a:rPr lang="en-US" sz="2200" dirty="0" smtClean="0">
                <a:solidFill>
                  <a:schemeClr val="bg1">
                    <a:lumMod val="50000"/>
                    <a:lumOff val="50000"/>
                  </a:schemeClr>
                </a:solidFill>
                <a:latin typeface="Arial" panose="020B0604020202020204" pitchFamily="34" charset="0"/>
                <a:cs typeface="Arial" panose="020B0604020202020204" pitchFamily="34" charset="0"/>
              </a:rPr>
              <a:t>The offender </a:t>
            </a:r>
            <a:r>
              <a:rPr lang="en-US" sz="2200" dirty="0">
                <a:solidFill>
                  <a:schemeClr val="bg1">
                    <a:lumMod val="50000"/>
                    <a:lumOff val="50000"/>
                  </a:schemeClr>
                </a:solidFill>
                <a:latin typeface="Arial" panose="020B0604020202020204" pitchFamily="34" charset="0"/>
                <a:cs typeface="Arial" panose="020B0604020202020204" pitchFamily="34" charset="0"/>
              </a:rPr>
              <a:t>may be placed in various educational programs, including </a:t>
            </a:r>
            <a:r>
              <a:rPr lang="en-US" sz="2200" b="1" dirty="0">
                <a:solidFill>
                  <a:schemeClr val="bg1"/>
                </a:solidFill>
                <a:latin typeface="Arial" panose="020B0604020202020204" pitchFamily="34" charset="0"/>
                <a:cs typeface="Arial" panose="020B0604020202020204" pitchFamily="34" charset="0"/>
              </a:rPr>
              <a:t>Academic</a:t>
            </a:r>
            <a:r>
              <a:rPr lang="en-US" sz="2200" dirty="0">
                <a:solidFill>
                  <a:schemeClr val="bg1">
                    <a:lumMod val="50000"/>
                    <a:lumOff val="50000"/>
                  </a:schemeClr>
                </a:solidFill>
                <a:latin typeface="Arial" panose="020B0604020202020204" pitchFamily="34" charset="0"/>
                <a:cs typeface="Arial" panose="020B0604020202020204" pitchFamily="34" charset="0"/>
              </a:rPr>
              <a:t> and </a:t>
            </a:r>
            <a:r>
              <a:rPr lang="en-US" sz="2200" b="1" dirty="0">
                <a:solidFill>
                  <a:schemeClr val="bg1"/>
                </a:solidFill>
                <a:latin typeface="Arial" panose="020B0604020202020204" pitchFamily="34" charset="0"/>
                <a:cs typeface="Arial" panose="020B0604020202020204" pitchFamily="34" charset="0"/>
              </a:rPr>
              <a:t>Career Technical </a:t>
            </a:r>
            <a:r>
              <a:rPr lang="en-US" sz="2200" b="1" dirty="0" smtClean="0">
                <a:solidFill>
                  <a:schemeClr val="bg1"/>
                </a:solidFill>
                <a:latin typeface="Arial" panose="020B0604020202020204" pitchFamily="34" charset="0"/>
                <a:cs typeface="Arial" panose="020B0604020202020204" pitchFamily="34" charset="0"/>
              </a:rPr>
              <a:t>Education (CTE).</a:t>
            </a:r>
            <a:endParaRPr lang="en-US" sz="2200" b="1" dirty="0">
              <a:solidFill>
                <a:schemeClr val="bg1"/>
              </a:solidFill>
              <a:latin typeface="Arial" panose="020B0604020202020204" pitchFamily="34" charset="0"/>
              <a:cs typeface="Arial" panose="020B0604020202020204" pitchFamily="34" charset="0"/>
            </a:endParaRPr>
          </a:p>
        </p:txBody>
      </p:sp>
      <p:sp>
        <p:nvSpPr>
          <p:cNvPr id="10" name="Down Arrow 9"/>
          <p:cNvSpPr/>
          <p:nvPr/>
        </p:nvSpPr>
        <p:spPr bwMode="auto">
          <a:xfrm rot="10800000">
            <a:off x="7200236" y="1879598"/>
            <a:ext cx="304800" cy="942330"/>
          </a:xfrm>
          <a:prstGeom prst="downArrow">
            <a:avLst/>
          </a:prstGeom>
          <a:solidFill>
            <a:srgbClr val="DDDDDD"/>
          </a:solidFill>
          <a:ln w="12700" cap="sq"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Garamond" pitchFamily="18" charset="0"/>
            </a:endParaRPr>
          </a:p>
        </p:txBody>
      </p:sp>
      <p:pic>
        <p:nvPicPr>
          <p:cNvPr id="15" name="Picture 2" descr="C:\Users\debbie.wells\Desktop\videoB\images\inmate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54388" y="3048000"/>
            <a:ext cx="1317812" cy="3367742"/>
          </a:xfrm>
          <a:prstGeom prst="rect">
            <a:avLst/>
          </a:prstGeom>
          <a:noFill/>
          <a:extLst>
            <a:ext uri="{909E8E84-426E-40DD-AFC4-6F175D3DCCD1}">
              <a14:hiddenFill xmlns:a14="http://schemas.microsoft.com/office/drawing/2010/main">
                <a:solidFill>
                  <a:srgbClr val="FFFFFF"/>
                </a:solidFill>
              </a14:hiddenFill>
            </a:ext>
          </a:extLst>
        </p:spPr>
      </p:pic>
      <p:sp>
        <p:nvSpPr>
          <p:cNvPr id="18" name="Oval 17"/>
          <p:cNvSpPr/>
          <p:nvPr/>
        </p:nvSpPr>
        <p:spPr bwMode="auto">
          <a:xfrm>
            <a:off x="6729808" y="2302227"/>
            <a:ext cx="1208180" cy="1208180"/>
          </a:xfrm>
          <a:prstGeom prst="ellipse">
            <a:avLst/>
          </a:prstGeom>
          <a:solidFill>
            <a:srgbClr val="FFFFFF"/>
          </a:solidFill>
          <a:ln w="12700" cap="sq" cmpd="sng" algn="ctr">
            <a:solidFill>
              <a:schemeClr val="bg1">
                <a:lumMod val="50000"/>
                <a:lumOff val="50000"/>
              </a:schemeClr>
            </a:solidFill>
            <a:prstDash val="sysDash"/>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Garamond" pitchFamily="18" charset="0"/>
            </a:endParaRPr>
          </a:p>
        </p:txBody>
      </p:sp>
      <p:sp>
        <p:nvSpPr>
          <p:cNvPr id="2" name="Oval 1"/>
          <p:cNvSpPr/>
          <p:nvPr/>
        </p:nvSpPr>
        <p:spPr bwMode="auto">
          <a:xfrm>
            <a:off x="7314536" y="1569172"/>
            <a:ext cx="76200" cy="76200"/>
          </a:xfrm>
          <a:prstGeom prst="ellipse">
            <a:avLst/>
          </a:prstGeom>
          <a:solidFill>
            <a:schemeClr val="bg1"/>
          </a:solidFill>
          <a:ln w="12700" cap="sq"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Garamond" pitchFamily="18" charset="0"/>
            </a:endParaRPr>
          </a:p>
        </p:txBody>
      </p:sp>
      <p:sp>
        <p:nvSpPr>
          <p:cNvPr id="11" name="Oval 10"/>
          <p:cNvSpPr/>
          <p:nvPr/>
        </p:nvSpPr>
        <p:spPr bwMode="auto">
          <a:xfrm>
            <a:off x="6057900" y="2517599"/>
            <a:ext cx="76200" cy="76200"/>
          </a:xfrm>
          <a:prstGeom prst="ellipse">
            <a:avLst/>
          </a:prstGeom>
          <a:solidFill>
            <a:schemeClr val="bg1"/>
          </a:solidFill>
          <a:ln w="12700" cap="sq"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Garamond" pitchFamily="18" charset="0"/>
            </a:endParaRPr>
          </a:p>
        </p:txBody>
      </p:sp>
      <p:sp>
        <p:nvSpPr>
          <p:cNvPr id="3" name="TextBox 2"/>
          <p:cNvSpPr txBox="1"/>
          <p:nvPr/>
        </p:nvSpPr>
        <p:spPr>
          <a:xfrm>
            <a:off x="6776494" y="2590800"/>
            <a:ext cx="1114807" cy="615553"/>
          </a:xfrm>
          <a:prstGeom prst="rect">
            <a:avLst/>
          </a:prstGeom>
          <a:noFill/>
        </p:spPr>
        <p:txBody>
          <a:bodyPr wrap="square" rtlCol="0">
            <a:spAutoFit/>
          </a:bodyPr>
          <a:lstStyle/>
          <a:p>
            <a:pPr algn="ctr"/>
            <a:r>
              <a:rPr lang="en-US" sz="1700" dirty="0">
                <a:solidFill>
                  <a:srgbClr val="92D050"/>
                </a:solidFill>
                <a:latin typeface="Franklin Gothic Demi Cond" panose="020B0706030402020204" pitchFamily="34" charset="0"/>
                <a:cs typeface="Arial" panose="020B0604020202020204" pitchFamily="34" charset="0"/>
              </a:rPr>
              <a:t>In-Prison Programs</a:t>
            </a:r>
            <a:endParaRPr lang="en-US" sz="1700" dirty="0">
              <a:latin typeface="Franklin Gothic Demi Cond" panose="020B0706030402020204" pitchFamily="34" charset="0"/>
            </a:endParaRPr>
          </a:p>
        </p:txBody>
      </p:sp>
    </p:spTree>
    <p:extLst>
      <p:ext uri="{BB962C8B-B14F-4D97-AF65-F5344CB8AC3E}">
        <p14:creationId xmlns:p14="http://schemas.microsoft.com/office/powerpoint/2010/main" val="20508281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1295400"/>
            <a:ext cx="7162800" cy="1292662"/>
          </a:xfrm>
          <a:prstGeom prst="rect">
            <a:avLst/>
          </a:prstGeom>
          <a:noFill/>
        </p:spPr>
        <p:txBody>
          <a:bodyPr wrap="square" rtlCol="0">
            <a:spAutoFit/>
          </a:bodyPr>
          <a:lstStyle/>
          <a:p>
            <a:r>
              <a:rPr lang="en-US" sz="3000" dirty="0" smtClean="0">
                <a:solidFill>
                  <a:schemeClr val="bg1"/>
                </a:solidFill>
                <a:latin typeface="Arial" panose="020B0604020202020204" pitchFamily="34" charset="0"/>
                <a:cs typeface="Arial" panose="020B0604020202020204" pitchFamily="34" charset="0"/>
              </a:rPr>
              <a:t>Programs </a:t>
            </a:r>
            <a:r>
              <a:rPr lang="en-US" sz="3000" dirty="0">
                <a:solidFill>
                  <a:schemeClr val="bg1"/>
                </a:solidFill>
                <a:latin typeface="Arial" panose="020B0604020202020204" pitchFamily="34" charset="0"/>
                <a:cs typeface="Arial" panose="020B0604020202020204" pitchFamily="34" charset="0"/>
              </a:rPr>
              <a:t>| </a:t>
            </a:r>
            <a:r>
              <a:rPr lang="en-US" sz="3000" b="1" dirty="0">
                <a:solidFill>
                  <a:srgbClr val="92D050"/>
                </a:solidFill>
                <a:latin typeface="Arial" panose="020B0604020202020204" pitchFamily="34" charset="0"/>
                <a:cs typeface="Arial" panose="020B0604020202020204" pitchFamily="34" charset="0"/>
              </a:rPr>
              <a:t>ACADEMIC</a:t>
            </a:r>
            <a:endParaRPr lang="en-US" sz="3000" dirty="0">
              <a:solidFill>
                <a:schemeClr val="bg1"/>
              </a:solidFill>
              <a:latin typeface="Arial" panose="020B0604020202020204" pitchFamily="34" charset="0"/>
              <a:cs typeface="Arial" panose="020B0604020202020204" pitchFamily="34" charset="0"/>
            </a:endParaRPr>
          </a:p>
          <a:p>
            <a:endParaRPr lang="en-US" sz="3000" dirty="0" smtClean="0">
              <a:solidFill>
                <a:schemeClr val="bg1"/>
              </a:solidFill>
              <a:latin typeface="Arial" panose="020B0604020202020204" pitchFamily="34" charset="0"/>
              <a:cs typeface="Arial" panose="020B0604020202020204" pitchFamily="34" charset="0"/>
            </a:endParaRPr>
          </a:p>
          <a:p>
            <a:endParaRPr lang="en-US" b="1" dirty="0" smtClean="0">
              <a:solidFill>
                <a:schemeClr val="bg1"/>
              </a:solidFill>
              <a:latin typeface="Arial" panose="020B0604020202020204" pitchFamily="34" charset="0"/>
              <a:cs typeface="Arial" panose="020B0604020202020204" pitchFamily="34" charset="0"/>
            </a:endParaRPr>
          </a:p>
        </p:txBody>
      </p:sp>
      <p:cxnSp>
        <p:nvCxnSpPr>
          <p:cNvPr id="4" name="Straight Connector 3"/>
          <p:cNvCxnSpPr/>
          <p:nvPr/>
        </p:nvCxnSpPr>
        <p:spPr bwMode="auto">
          <a:xfrm>
            <a:off x="609600" y="1905000"/>
            <a:ext cx="7975510" cy="0"/>
          </a:xfrm>
          <a:prstGeom prst="line">
            <a:avLst/>
          </a:prstGeom>
          <a:noFill/>
          <a:ln w="12700" cap="sq" cmpd="sng" algn="ctr">
            <a:solidFill>
              <a:schemeClr val="bg1">
                <a:lumMod val="50000"/>
                <a:lumOff val="50000"/>
              </a:schemeClr>
            </a:solidFill>
            <a:prstDash val="dash"/>
            <a:round/>
            <a:headEnd type="none" w="med" len="med"/>
            <a:tailEnd type="none" w="med" len="med"/>
          </a:ln>
          <a:effectLst/>
        </p:spPr>
      </p:cxnSp>
      <p:pic>
        <p:nvPicPr>
          <p:cNvPr id="5" name="Picture 2" descr="T:\ORPPA\Resource Development and Outreach\_Outreach\Projects\1- POWERPOINTS and PRESENTATION MATERIALS &amp; CONFERENCES\ppt_RehabilitationUnits\parts\educationDeskSM.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62400" y="2275577"/>
            <a:ext cx="4622710" cy="329983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33400" y="2286000"/>
            <a:ext cx="4038600" cy="1446550"/>
          </a:xfrm>
          <a:prstGeom prst="rect">
            <a:avLst/>
          </a:prstGeom>
          <a:noFill/>
        </p:spPr>
        <p:txBody>
          <a:bodyPr wrap="square" rtlCol="0">
            <a:spAutoFit/>
          </a:bodyPr>
          <a:lstStyle/>
          <a:p>
            <a:pPr marL="0" lvl="1"/>
            <a:r>
              <a:rPr lang="en-US" sz="2200" dirty="0">
                <a:solidFill>
                  <a:schemeClr val="bg1">
                    <a:lumMod val="50000"/>
                    <a:lumOff val="50000"/>
                  </a:schemeClr>
                </a:solidFill>
                <a:latin typeface="Arial" panose="020B0604020202020204" pitchFamily="34" charset="0"/>
                <a:cs typeface="Arial" panose="020B0604020202020204" pitchFamily="34" charset="0"/>
              </a:rPr>
              <a:t>These programs are </a:t>
            </a:r>
            <a:br>
              <a:rPr lang="en-US" sz="2200" dirty="0">
                <a:solidFill>
                  <a:schemeClr val="bg1">
                    <a:lumMod val="50000"/>
                    <a:lumOff val="50000"/>
                  </a:schemeClr>
                </a:solidFill>
                <a:latin typeface="Arial" panose="020B0604020202020204" pitchFamily="34" charset="0"/>
                <a:cs typeface="Arial" panose="020B0604020202020204" pitchFamily="34" charset="0"/>
              </a:rPr>
            </a:br>
            <a:r>
              <a:rPr lang="en-US" sz="2200" dirty="0">
                <a:solidFill>
                  <a:schemeClr val="bg1">
                    <a:lumMod val="50000"/>
                    <a:lumOff val="50000"/>
                  </a:schemeClr>
                </a:solidFill>
                <a:latin typeface="Arial" panose="020B0604020202020204" pitchFamily="34" charset="0"/>
                <a:cs typeface="Arial" panose="020B0604020202020204" pitchFamily="34" charset="0"/>
              </a:rPr>
              <a:t>offered through </a:t>
            </a:r>
            <a:r>
              <a:rPr lang="en-US" sz="2200" dirty="0" smtClean="0">
                <a:solidFill>
                  <a:schemeClr val="bg1">
                    <a:lumMod val="50000"/>
                    <a:lumOff val="50000"/>
                  </a:schemeClr>
                </a:solidFill>
                <a:latin typeface="Arial" panose="020B0604020202020204" pitchFamily="34" charset="0"/>
                <a:cs typeface="Arial" panose="020B0604020202020204" pitchFamily="34" charset="0"/>
              </a:rPr>
              <a:t>the</a:t>
            </a:r>
            <a:r>
              <a:rPr lang="en-US" sz="2200" dirty="0">
                <a:solidFill>
                  <a:schemeClr val="bg1">
                    <a:lumMod val="50000"/>
                    <a:lumOff val="50000"/>
                  </a:schemeClr>
                </a:solidFill>
                <a:latin typeface="Arial" panose="020B0604020202020204" pitchFamily="34" charset="0"/>
                <a:cs typeface="Arial" panose="020B0604020202020204" pitchFamily="34" charset="0"/>
              </a:rPr>
              <a:t/>
            </a:r>
            <a:br>
              <a:rPr lang="en-US" sz="2200" dirty="0">
                <a:solidFill>
                  <a:schemeClr val="bg1">
                    <a:lumMod val="50000"/>
                    <a:lumOff val="50000"/>
                  </a:schemeClr>
                </a:solidFill>
                <a:latin typeface="Arial" panose="020B0604020202020204" pitchFamily="34" charset="0"/>
                <a:cs typeface="Arial" panose="020B0604020202020204" pitchFamily="34" charset="0"/>
              </a:rPr>
            </a:br>
            <a:r>
              <a:rPr lang="en-US" sz="2200" b="1" dirty="0">
                <a:solidFill>
                  <a:schemeClr val="bg1">
                    <a:lumMod val="50000"/>
                    <a:lumOff val="50000"/>
                  </a:schemeClr>
                </a:solidFill>
                <a:latin typeface="Arial" panose="020B0604020202020204" pitchFamily="34" charset="0"/>
                <a:cs typeface="Arial" panose="020B0604020202020204" pitchFamily="34" charset="0"/>
              </a:rPr>
              <a:t>Office of Correctional Education (OCE)</a:t>
            </a:r>
          </a:p>
        </p:txBody>
      </p:sp>
    </p:spTree>
    <p:extLst>
      <p:ext uri="{BB962C8B-B14F-4D97-AF65-F5344CB8AC3E}">
        <p14:creationId xmlns:p14="http://schemas.microsoft.com/office/powerpoint/2010/main" val="316160845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35"/>
</p:tagLst>
</file>

<file path=ppt/theme/theme1.xml><?xml version="1.0" encoding="utf-8"?>
<a:theme xmlns:a="http://schemas.openxmlformats.org/drawingml/2006/main" name="BCOA">
  <a:themeElements>
    <a:clrScheme name="Custom 1">
      <a:dk1>
        <a:srgbClr val="000000"/>
      </a:dk1>
      <a:lt1>
        <a:srgbClr val="000000"/>
      </a:lt1>
      <a:dk2>
        <a:srgbClr val="F79646"/>
      </a:dk2>
      <a:lt2>
        <a:srgbClr val="F79646"/>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sq" cmpd="sng" algn="ctr">
          <a:solidFill>
            <a:srgbClr val="800080"/>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defRPr>
        </a:defPPr>
      </a:lstStyle>
    </a:spDef>
    <a:lnDef>
      <a:spPr bwMode="auto">
        <a:xfrm>
          <a:off x="0" y="0"/>
          <a:ext cx="1" cy="1"/>
        </a:xfrm>
        <a:custGeom>
          <a:avLst/>
          <a:gdLst/>
          <a:ahLst/>
          <a:cxnLst/>
          <a:rect l="0" t="0" r="0" b="0"/>
          <a:pathLst/>
        </a:custGeom>
        <a:noFill/>
        <a:ln w="12700" cap="sq" cmpd="sng" algn="ctr">
          <a:solidFill>
            <a:srgbClr val="800080"/>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BCOA</Template>
  <TotalTime>15015</TotalTime>
  <Words>727</Words>
  <Application>Microsoft Office PowerPoint</Application>
  <PresentationFormat>On-screen Show (4:3)</PresentationFormat>
  <Paragraphs>150</Paragraphs>
  <Slides>29</Slides>
  <Notes>0</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BCOA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CDCR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Rehabilitative Programs  in CDCR</dc:title>
  <dc:creator>morgan.hughes</dc:creator>
  <cp:lastModifiedBy>Iserman, Hillary M@CDCR</cp:lastModifiedBy>
  <cp:revision>625</cp:revision>
  <cp:lastPrinted>2018-04-12T17:21:05Z</cp:lastPrinted>
  <dcterms:created xsi:type="dcterms:W3CDTF">2013-10-03T21:45:17Z</dcterms:created>
  <dcterms:modified xsi:type="dcterms:W3CDTF">2019-02-25T15:58:57Z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8FBA488B-CCB3-4422-82CD-677F22560CFE</vt:lpwstr>
  </property>
  <property fmtid="{D5CDD505-2E9C-101B-9397-08002B2CF9AE}" pid="3" name="ArticulatePath">
    <vt:lpwstr>The R in CDCRPart 1</vt:lpwstr>
  </property>
</Properties>
</file>